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9" r:id="rId1"/>
  </p:sldMasterIdLst>
  <p:notesMasterIdLst>
    <p:notesMasterId r:id="rId40"/>
  </p:notesMasterIdLst>
  <p:sldIdLst>
    <p:sldId id="260" r:id="rId2"/>
    <p:sldId id="270" r:id="rId3"/>
    <p:sldId id="285" r:id="rId4"/>
    <p:sldId id="322" r:id="rId5"/>
    <p:sldId id="323" r:id="rId6"/>
    <p:sldId id="279" r:id="rId7"/>
    <p:sldId id="308" r:id="rId8"/>
    <p:sldId id="289" r:id="rId9"/>
    <p:sldId id="288" r:id="rId10"/>
    <p:sldId id="290" r:id="rId11"/>
    <p:sldId id="292" r:id="rId12"/>
    <p:sldId id="294" r:id="rId13"/>
    <p:sldId id="324" r:id="rId14"/>
    <p:sldId id="325" r:id="rId15"/>
    <p:sldId id="326" r:id="rId16"/>
    <p:sldId id="327" r:id="rId17"/>
    <p:sldId id="312" r:id="rId18"/>
    <p:sldId id="314" r:id="rId19"/>
    <p:sldId id="313" r:id="rId20"/>
    <p:sldId id="315" r:id="rId21"/>
    <p:sldId id="317" r:id="rId22"/>
    <p:sldId id="318" r:id="rId23"/>
    <p:sldId id="320" r:id="rId24"/>
    <p:sldId id="295" r:id="rId25"/>
    <p:sldId id="263" r:id="rId26"/>
    <p:sldId id="296" r:id="rId27"/>
    <p:sldId id="298" r:id="rId28"/>
    <p:sldId id="299" r:id="rId29"/>
    <p:sldId id="300" r:id="rId30"/>
    <p:sldId id="301" r:id="rId31"/>
    <p:sldId id="303" r:id="rId32"/>
    <p:sldId id="304" r:id="rId33"/>
    <p:sldId id="305" r:id="rId34"/>
    <p:sldId id="306" r:id="rId35"/>
    <p:sldId id="307" r:id="rId36"/>
    <p:sldId id="258" r:id="rId37"/>
    <p:sldId id="321" r:id="rId38"/>
    <p:sldId id="278"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54" autoAdjust="0"/>
    <p:restoredTop sz="94632"/>
  </p:normalViewPr>
  <p:slideViewPr>
    <p:cSldViewPr snapToGrid="0">
      <p:cViewPr varScale="1">
        <p:scale>
          <a:sx n="59" d="100"/>
          <a:sy n="59" d="100"/>
        </p:scale>
        <p:origin x="90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_rels/data4.xml.rels><?xml version="1.0" encoding="UTF-8" standalone="yes"?>
<Relationships xmlns="http://schemas.openxmlformats.org/package/2006/relationships"><Relationship Id="rId1" Type="http://schemas.openxmlformats.org/officeDocument/2006/relationships/image" Target="../media/image8.jpg"/></Relationships>
</file>

<file path=ppt/diagrams/_rels/data6.xml.rels><?xml version="1.0" encoding="UTF-8" standalone="yes"?>
<Relationships xmlns="http://schemas.openxmlformats.org/package/2006/relationships"><Relationship Id="rId1" Type="http://schemas.openxmlformats.org/officeDocument/2006/relationships/image" Target="../media/image19.png"/></Relationships>
</file>

<file path=ppt/diagrams/_rels/drawing4.xml.rels><?xml version="1.0" encoding="UTF-8" standalone="yes"?>
<Relationships xmlns="http://schemas.openxmlformats.org/package/2006/relationships"><Relationship Id="rId1" Type="http://schemas.openxmlformats.org/officeDocument/2006/relationships/image" Target="../media/image8.jpg"/></Relationships>
</file>

<file path=ppt/diagrams/_rels/drawing6.xml.rels><?xml version="1.0" encoding="UTF-8" standalone="yes"?>
<Relationships xmlns="http://schemas.openxmlformats.org/package/2006/relationships"><Relationship Id="rId1" Type="http://schemas.openxmlformats.org/officeDocument/2006/relationships/image" Target="../media/image19.pn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B334436-54D0-4F96-93A2-AF4860EE305F}"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82EC93A2-2AB3-4BC0-A248-01AA02D460E2}">
      <dgm:prSet/>
      <dgm:spPr/>
      <dgm:t>
        <a:bodyPr/>
        <a:lstStyle/>
        <a:p>
          <a:r>
            <a:rPr lang="en-US"/>
            <a:t>Feature Matching</a:t>
          </a:r>
        </a:p>
      </dgm:t>
    </dgm:pt>
    <dgm:pt modelId="{E76B60F1-FBDB-4B0C-A00E-A5C141F52D06}" type="parTrans" cxnId="{9F061BD9-3BEF-4BAD-A2A6-F57CBEA1705E}">
      <dgm:prSet/>
      <dgm:spPr/>
      <dgm:t>
        <a:bodyPr/>
        <a:lstStyle/>
        <a:p>
          <a:endParaRPr lang="en-US"/>
        </a:p>
      </dgm:t>
    </dgm:pt>
    <dgm:pt modelId="{341DD812-F6E7-45F4-9549-E199410A3C13}" type="sibTrans" cxnId="{9F061BD9-3BEF-4BAD-A2A6-F57CBEA1705E}">
      <dgm:prSet/>
      <dgm:spPr/>
      <dgm:t>
        <a:bodyPr/>
        <a:lstStyle/>
        <a:p>
          <a:endParaRPr lang="en-US"/>
        </a:p>
      </dgm:t>
    </dgm:pt>
    <dgm:pt modelId="{0064FAD9-39F0-47D5-9F3A-AEF0A3097CF6}">
      <dgm:prSet/>
      <dgm:spPr/>
      <dgm:t>
        <a:bodyPr/>
        <a:lstStyle/>
        <a:p>
          <a:r>
            <a:rPr lang="en-US"/>
            <a:t>Feature Detection</a:t>
          </a:r>
        </a:p>
      </dgm:t>
    </dgm:pt>
    <dgm:pt modelId="{C24777D8-D8D7-4E2B-8818-73E55552528F}" type="parTrans" cxnId="{4C67AACA-8A30-4442-8A67-C0AA9885BFC7}">
      <dgm:prSet/>
      <dgm:spPr/>
      <dgm:t>
        <a:bodyPr/>
        <a:lstStyle/>
        <a:p>
          <a:endParaRPr lang="en-US"/>
        </a:p>
      </dgm:t>
    </dgm:pt>
    <dgm:pt modelId="{3DEAFF08-7333-41C6-A21A-CFF5405BD094}" type="sibTrans" cxnId="{4C67AACA-8A30-4442-8A67-C0AA9885BFC7}">
      <dgm:prSet/>
      <dgm:spPr/>
      <dgm:t>
        <a:bodyPr/>
        <a:lstStyle/>
        <a:p>
          <a:endParaRPr lang="en-US"/>
        </a:p>
      </dgm:t>
    </dgm:pt>
    <dgm:pt modelId="{8CD276A5-5E48-45F0-A7A1-D0117608426F}">
      <dgm:prSet/>
      <dgm:spPr/>
      <dgm:t>
        <a:bodyPr/>
        <a:lstStyle/>
        <a:p>
          <a:r>
            <a:rPr lang="en-US"/>
            <a:t>Feature Description</a:t>
          </a:r>
        </a:p>
      </dgm:t>
    </dgm:pt>
    <dgm:pt modelId="{7F2F76F8-1E1A-4A81-84F9-C30536A1AC3F}" type="parTrans" cxnId="{B09C1F37-59B6-4E3B-84F6-7E011784B6B2}">
      <dgm:prSet/>
      <dgm:spPr/>
      <dgm:t>
        <a:bodyPr/>
        <a:lstStyle/>
        <a:p>
          <a:endParaRPr lang="en-US"/>
        </a:p>
      </dgm:t>
    </dgm:pt>
    <dgm:pt modelId="{C21DC4D9-38A1-4277-8686-F26A006B35B6}" type="sibTrans" cxnId="{B09C1F37-59B6-4E3B-84F6-7E011784B6B2}">
      <dgm:prSet/>
      <dgm:spPr/>
      <dgm:t>
        <a:bodyPr/>
        <a:lstStyle/>
        <a:p>
          <a:endParaRPr lang="en-US"/>
        </a:p>
      </dgm:t>
    </dgm:pt>
    <dgm:pt modelId="{A46D6569-6D7A-48EC-A54A-5428FC65CE63}">
      <dgm:prSet/>
      <dgm:spPr/>
      <dgm:t>
        <a:bodyPr/>
        <a:lstStyle/>
        <a:p>
          <a:r>
            <a:rPr lang="en-US"/>
            <a:t>Feature Matching</a:t>
          </a:r>
        </a:p>
      </dgm:t>
    </dgm:pt>
    <dgm:pt modelId="{D63417CD-C6DB-490E-A6FA-3C649535CEE2}" type="parTrans" cxnId="{A33FB8D3-6992-498F-A26E-A1F606ACA78F}">
      <dgm:prSet/>
      <dgm:spPr/>
      <dgm:t>
        <a:bodyPr/>
        <a:lstStyle/>
        <a:p>
          <a:endParaRPr lang="en-US"/>
        </a:p>
      </dgm:t>
    </dgm:pt>
    <dgm:pt modelId="{135D4AA8-BE18-498F-86CF-9CACD5A0D394}" type="sibTrans" cxnId="{A33FB8D3-6992-498F-A26E-A1F606ACA78F}">
      <dgm:prSet/>
      <dgm:spPr/>
      <dgm:t>
        <a:bodyPr/>
        <a:lstStyle/>
        <a:p>
          <a:endParaRPr lang="en-US"/>
        </a:p>
      </dgm:t>
    </dgm:pt>
    <dgm:pt modelId="{26E1D66F-50B1-4CB6-95D4-213B41DC6C19}">
      <dgm:prSet/>
      <dgm:spPr/>
      <dgm:t>
        <a:bodyPr/>
        <a:lstStyle/>
        <a:p>
          <a:r>
            <a:rPr lang="en-US"/>
            <a:t>Superpoint</a:t>
          </a:r>
        </a:p>
      </dgm:t>
    </dgm:pt>
    <dgm:pt modelId="{EC6A5DC7-B379-42E9-8A2F-AF2927D13FD5}" type="parTrans" cxnId="{1BAC27B7-2C59-4628-B996-B7BEB69E0CF7}">
      <dgm:prSet/>
      <dgm:spPr/>
      <dgm:t>
        <a:bodyPr/>
        <a:lstStyle/>
        <a:p>
          <a:endParaRPr lang="en-US"/>
        </a:p>
      </dgm:t>
    </dgm:pt>
    <dgm:pt modelId="{F0503F82-D58A-49AE-AAD8-2DD06C2F949E}" type="sibTrans" cxnId="{1BAC27B7-2C59-4628-B996-B7BEB69E0CF7}">
      <dgm:prSet/>
      <dgm:spPr/>
      <dgm:t>
        <a:bodyPr/>
        <a:lstStyle/>
        <a:p>
          <a:endParaRPr lang="en-US"/>
        </a:p>
      </dgm:t>
    </dgm:pt>
    <dgm:pt modelId="{61F3D511-144A-4680-8DD3-6FC3C8A732FB}">
      <dgm:prSet/>
      <dgm:spPr/>
      <dgm:t>
        <a:bodyPr/>
        <a:lstStyle/>
        <a:p>
          <a:r>
            <a:rPr lang="en-US"/>
            <a:t>Lightglue</a:t>
          </a:r>
        </a:p>
      </dgm:t>
    </dgm:pt>
    <dgm:pt modelId="{CCC945E7-55BF-417F-8323-C42B523295FF}" type="parTrans" cxnId="{A83F2D8A-9FCD-445F-BA7C-5E727718F8BC}">
      <dgm:prSet/>
      <dgm:spPr/>
      <dgm:t>
        <a:bodyPr/>
        <a:lstStyle/>
        <a:p>
          <a:endParaRPr lang="en-US"/>
        </a:p>
      </dgm:t>
    </dgm:pt>
    <dgm:pt modelId="{8AE7AEE5-B894-42FA-A1B2-A425CC053B7B}" type="sibTrans" cxnId="{A83F2D8A-9FCD-445F-BA7C-5E727718F8BC}">
      <dgm:prSet/>
      <dgm:spPr/>
      <dgm:t>
        <a:bodyPr/>
        <a:lstStyle/>
        <a:p>
          <a:endParaRPr lang="en-US"/>
        </a:p>
      </dgm:t>
    </dgm:pt>
    <dgm:pt modelId="{5C34C09F-CEC0-4F7F-A7B8-EB88A351B8DE}">
      <dgm:prSet/>
      <dgm:spPr/>
      <dgm:t>
        <a:bodyPr/>
        <a:lstStyle/>
        <a:p>
          <a:r>
            <a:rPr lang="en-US"/>
            <a:t>Practice Exercise</a:t>
          </a:r>
        </a:p>
      </dgm:t>
    </dgm:pt>
    <dgm:pt modelId="{134D1BDA-C3A1-432C-AC24-A4C40A1B4CBF}" type="parTrans" cxnId="{5BDCFC34-9525-4EEB-8A53-AA1DF534C353}">
      <dgm:prSet/>
      <dgm:spPr/>
      <dgm:t>
        <a:bodyPr/>
        <a:lstStyle/>
        <a:p>
          <a:endParaRPr lang="en-US"/>
        </a:p>
      </dgm:t>
    </dgm:pt>
    <dgm:pt modelId="{52DF401C-B0B0-4861-96A5-CAA6CE4CEDDB}" type="sibTrans" cxnId="{5BDCFC34-9525-4EEB-8A53-AA1DF534C353}">
      <dgm:prSet/>
      <dgm:spPr/>
      <dgm:t>
        <a:bodyPr/>
        <a:lstStyle/>
        <a:p>
          <a:endParaRPr lang="en-US"/>
        </a:p>
      </dgm:t>
    </dgm:pt>
    <dgm:pt modelId="{E998D116-5CE8-E045-B8A0-267DD3C7C437}" type="pres">
      <dgm:prSet presAssocID="{8B334436-54D0-4F96-93A2-AF4860EE305F}" presName="linear" presStyleCnt="0">
        <dgm:presLayoutVars>
          <dgm:animLvl val="lvl"/>
          <dgm:resizeHandles val="exact"/>
        </dgm:presLayoutVars>
      </dgm:prSet>
      <dgm:spPr/>
    </dgm:pt>
    <dgm:pt modelId="{C2359B53-ADBC-3548-85E6-F809264E17B2}" type="pres">
      <dgm:prSet presAssocID="{82EC93A2-2AB3-4BC0-A248-01AA02D460E2}" presName="parentText" presStyleLbl="node1" presStyleIdx="0" presStyleCnt="4">
        <dgm:presLayoutVars>
          <dgm:chMax val="0"/>
          <dgm:bulletEnabled val="1"/>
        </dgm:presLayoutVars>
      </dgm:prSet>
      <dgm:spPr/>
    </dgm:pt>
    <dgm:pt modelId="{C3139916-8FAE-9E49-926C-95CE91205616}" type="pres">
      <dgm:prSet presAssocID="{82EC93A2-2AB3-4BC0-A248-01AA02D460E2}" presName="childText" presStyleLbl="revTx" presStyleIdx="0" presStyleCnt="1">
        <dgm:presLayoutVars>
          <dgm:bulletEnabled val="1"/>
        </dgm:presLayoutVars>
      </dgm:prSet>
      <dgm:spPr/>
    </dgm:pt>
    <dgm:pt modelId="{B2AC4D21-BF9A-9847-905A-2C115CAFA00B}" type="pres">
      <dgm:prSet presAssocID="{26E1D66F-50B1-4CB6-95D4-213B41DC6C19}" presName="parentText" presStyleLbl="node1" presStyleIdx="1" presStyleCnt="4">
        <dgm:presLayoutVars>
          <dgm:chMax val="0"/>
          <dgm:bulletEnabled val="1"/>
        </dgm:presLayoutVars>
      </dgm:prSet>
      <dgm:spPr/>
    </dgm:pt>
    <dgm:pt modelId="{58F072C9-B815-5144-B3E4-4C23B541C75C}" type="pres">
      <dgm:prSet presAssocID="{F0503F82-D58A-49AE-AAD8-2DD06C2F949E}" presName="spacer" presStyleCnt="0"/>
      <dgm:spPr/>
    </dgm:pt>
    <dgm:pt modelId="{A05E6159-D94F-1241-AC47-930AED668543}" type="pres">
      <dgm:prSet presAssocID="{61F3D511-144A-4680-8DD3-6FC3C8A732FB}" presName="parentText" presStyleLbl="node1" presStyleIdx="2" presStyleCnt="4">
        <dgm:presLayoutVars>
          <dgm:chMax val="0"/>
          <dgm:bulletEnabled val="1"/>
        </dgm:presLayoutVars>
      </dgm:prSet>
      <dgm:spPr/>
    </dgm:pt>
    <dgm:pt modelId="{4A6588B5-ED8E-E14B-B078-32104293F479}" type="pres">
      <dgm:prSet presAssocID="{8AE7AEE5-B894-42FA-A1B2-A425CC053B7B}" presName="spacer" presStyleCnt="0"/>
      <dgm:spPr/>
    </dgm:pt>
    <dgm:pt modelId="{AA84EAD5-C900-EC4E-B8B2-02E2C3ED92C2}" type="pres">
      <dgm:prSet presAssocID="{5C34C09F-CEC0-4F7F-A7B8-EB88A351B8DE}" presName="parentText" presStyleLbl="node1" presStyleIdx="3" presStyleCnt="4">
        <dgm:presLayoutVars>
          <dgm:chMax val="0"/>
          <dgm:bulletEnabled val="1"/>
        </dgm:presLayoutVars>
      </dgm:prSet>
      <dgm:spPr/>
    </dgm:pt>
  </dgm:ptLst>
  <dgm:cxnLst>
    <dgm:cxn modelId="{41842B07-D6E0-E442-BE3E-C5064D87C087}" type="presOf" srcId="{26E1D66F-50B1-4CB6-95D4-213B41DC6C19}" destId="{B2AC4D21-BF9A-9847-905A-2C115CAFA00B}" srcOrd="0" destOrd="0" presId="urn:microsoft.com/office/officeart/2005/8/layout/vList2"/>
    <dgm:cxn modelId="{6A1CCE07-5FD3-2041-A73D-9ACA541050C6}" type="presOf" srcId="{5C34C09F-CEC0-4F7F-A7B8-EB88A351B8DE}" destId="{AA84EAD5-C900-EC4E-B8B2-02E2C3ED92C2}" srcOrd="0" destOrd="0" presId="urn:microsoft.com/office/officeart/2005/8/layout/vList2"/>
    <dgm:cxn modelId="{0F9FC30B-F562-E74D-B3CD-2A0723A0C092}" type="presOf" srcId="{8B334436-54D0-4F96-93A2-AF4860EE305F}" destId="{E998D116-5CE8-E045-B8A0-267DD3C7C437}" srcOrd="0" destOrd="0" presId="urn:microsoft.com/office/officeart/2005/8/layout/vList2"/>
    <dgm:cxn modelId="{5BDCFC34-9525-4EEB-8A53-AA1DF534C353}" srcId="{8B334436-54D0-4F96-93A2-AF4860EE305F}" destId="{5C34C09F-CEC0-4F7F-A7B8-EB88A351B8DE}" srcOrd="3" destOrd="0" parTransId="{134D1BDA-C3A1-432C-AC24-A4C40A1B4CBF}" sibTransId="{52DF401C-B0B0-4861-96A5-CAA6CE4CEDDB}"/>
    <dgm:cxn modelId="{B09C1F37-59B6-4E3B-84F6-7E011784B6B2}" srcId="{82EC93A2-2AB3-4BC0-A248-01AA02D460E2}" destId="{8CD276A5-5E48-45F0-A7A1-D0117608426F}" srcOrd="1" destOrd="0" parTransId="{7F2F76F8-1E1A-4A81-84F9-C30536A1AC3F}" sibTransId="{C21DC4D9-38A1-4277-8686-F26A006B35B6}"/>
    <dgm:cxn modelId="{F2F51585-147A-E74D-96B0-BA59931F8209}" type="presOf" srcId="{0064FAD9-39F0-47D5-9F3A-AEF0A3097CF6}" destId="{C3139916-8FAE-9E49-926C-95CE91205616}" srcOrd="0" destOrd="0" presId="urn:microsoft.com/office/officeart/2005/8/layout/vList2"/>
    <dgm:cxn modelId="{A83F2D8A-9FCD-445F-BA7C-5E727718F8BC}" srcId="{8B334436-54D0-4F96-93A2-AF4860EE305F}" destId="{61F3D511-144A-4680-8DD3-6FC3C8A732FB}" srcOrd="2" destOrd="0" parTransId="{CCC945E7-55BF-417F-8323-C42B523295FF}" sibTransId="{8AE7AEE5-B894-42FA-A1B2-A425CC053B7B}"/>
    <dgm:cxn modelId="{A9EE108C-69AE-9E41-949C-27CF341EDF93}" type="presOf" srcId="{A46D6569-6D7A-48EC-A54A-5428FC65CE63}" destId="{C3139916-8FAE-9E49-926C-95CE91205616}" srcOrd="0" destOrd="2" presId="urn:microsoft.com/office/officeart/2005/8/layout/vList2"/>
    <dgm:cxn modelId="{4C1FC48F-E360-2042-B999-19E72E5CC798}" type="presOf" srcId="{82EC93A2-2AB3-4BC0-A248-01AA02D460E2}" destId="{C2359B53-ADBC-3548-85E6-F809264E17B2}" srcOrd="0" destOrd="0" presId="urn:microsoft.com/office/officeart/2005/8/layout/vList2"/>
    <dgm:cxn modelId="{ECBF82B2-2B7A-5D48-A963-76549C800C63}" type="presOf" srcId="{61F3D511-144A-4680-8DD3-6FC3C8A732FB}" destId="{A05E6159-D94F-1241-AC47-930AED668543}" srcOrd="0" destOrd="0" presId="urn:microsoft.com/office/officeart/2005/8/layout/vList2"/>
    <dgm:cxn modelId="{1BAC27B7-2C59-4628-B996-B7BEB69E0CF7}" srcId="{8B334436-54D0-4F96-93A2-AF4860EE305F}" destId="{26E1D66F-50B1-4CB6-95D4-213B41DC6C19}" srcOrd="1" destOrd="0" parTransId="{EC6A5DC7-B379-42E9-8A2F-AF2927D13FD5}" sibTransId="{F0503F82-D58A-49AE-AAD8-2DD06C2F949E}"/>
    <dgm:cxn modelId="{4C67AACA-8A30-4442-8A67-C0AA9885BFC7}" srcId="{82EC93A2-2AB3-4BC0-A248-01AA02D460E2}" destId="{0064FAD9-39F0-47D5-9F3A-AEF0A3097CF6}" srcOrd="0" destOrd="0" parTransId="{C24777D8-D8D7-4E2B-8818-73E55552528F}" sibTransId="{3DEAFF08-7333-41C6-A21A-CFF5405BD094}"/>
    <dgm:cxn modelId="{A33FB8D3-6992-498F-A26E-A1F606ACA78F}" srcId="{82EC93A2-2AB3-4BC0-A248-01AA02D460E2}" destId="{A46D6569-6D7A-48EC-A54A-5428FC65CE63}" srcOrd="2" destOrd="0" parTransId="{D63417CD-C6DB-490E-A6FA-3C649535CEE2}" sibTransId="{135D4AA8-BE18-498F-86CF-9CACD5A0D394}"/>
    <dgm:cxn modelId="{9F061BD9-3BEF-4BAD-A2A6-F57CBEA1705E}" srcId="{8B334436-54D0-4F96-93A2-AF4860EE305F}" destId="{82EC93A2-2AB3-4BC0-A248-01AA02D460E2}" srcOrd="0" destOrd="0" parTransId="{E76B60F1-FBDB-4B0C-A00E-A5C141F52D06}" sibTransId="{341DD812-F6E7-45F4-9549-E199410A3C13}"/>
    <dgm:cxn modelId="{EA7F5BE4-1D5B-6F41-AC76-93AD37869D3D}" type="presOf" srcId="{8CD276A5-5E48-45F0-A7A1-D0117608426F}" destId="{C3139916-8FAE-9E49-926C-95CE91205616}" srcOrd="0" destOrd="1" presId="urn:microsoft.com/office/officeart/2005/8/layout/vList2"/>
    <dgm:cxn modelId="{835ED781-A08B-5047-97A0-596E0A5C4AF1}" type="presParOf" srcId="{E998D116-5CE8-E045-B8A0-267DD3C7C437}" destId="{C2359B53-ADBC-3548-85E6-F809264E17B2}" srcOrd="0" destOrd="0" presId="urn:microsoft.com/office/officeart/2005/8/layout/vList2"/>
    <dgm:cxn modelId="{428BAD42-D40D-D143-92FA-036C2BEDCE6A}" type="presParOf" srcId="{E998D116-5CE8-E045-B8A0-267DD3C7C437}" destId="{C3139916-8FAE-9E49-926C-95CE91205616}" srcOrd="1" destOrd="0" presId="urn:microsoft.com/office/officeart/2005/8/layout/vList2"/>
    <dgm:cxn modelId="{0A1B5F83-C651-3248-94AC-F4D7F396C022}" type="presParOf" srcId="{E998D116-5CE8-E045-B8A0-267DD3C7C437}" destId="{B2AC4D21-BF9A-9847-905A-2C115CAFA00B}" srcOrd="2" destOrd="0" presId="urn:microsoft.com/office/officeart/2005/8/layout/vList2"/>
    <dgm:cxn modelId="{65BDA243-BBCA-A54B-BCC3-CB1A93D78F30}" type="presParOf" srcId="{E998D116-5CE8-E045-B8A0-267DD3C7C437}" destId="{58F072C9-B815-5144-B3E4-4C23B541C75C}" srcOrd="3" destOrd="0" presId="urn:microsoft.com/office/officeart/2005/8/layout/vList2"/>
    <dgm:cxn modelId="{7C1C82F8-5ECB-8D41-938B-FED2602310A8}" type="presParOf" srcId="{E998D116-5CE8-E045-B8A0-267DD3C7C437}" destId="{A05E6159-D94F-1241-AC47-930AED668543}" srcOrd="4" destOrd="0" presId="urn:microsoft.com/office/officeart/2005/8/layout/vList2"/>
    <dgm:cxn modelId="{991C6000-098E-6943-9D56-0DA76B656C37}" type="presParOf" srcId="{E998D116-5CE8-E045-B8A0-267DD3C7C437}" destId="{4A6588B5-ED8E-E14B-B078-32104293F479}" srcOrd="5" destOrd="0" presId="urn:microsoft.com/office/officeart/2005/8/layout/vList2"/>
    <dgm:cxn modelId="{2D2F823B-976F-CD47-A6A6-1AAA6A96EA18}" type="presParOf" srcId="{E998D116-5CE8-E045-B8A0-267DD3C7C437}" destId="{AA84EAD5-C900-EC4E-B8B2-02E2C3ED92C2}"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39B925F-992A-4AFA-8AD8-2860695A3096}" type="doc">
      <dgm:prSet loTypeId="urn:microsoft.com/office/officeart/2005/8/layout/vList5" loCatId="list" qsTypeId="urn:microsoft.com/office/officeart/2005/8/quickstyle/simple1" qsCatId="simple" csTypeId="urn:microsoft.com/office/officeart/2005/8/colors/colorful4" csCatId="colorful"/>
      <dgm:spPr/>
      <dgm:t>
        <a:bodyPr/>
        <a:lstStyle/>
        <a:p>
          <a:endParaRPr lang="en-US"/>
        </a:p>
      </dgm:t>
    </dgm:pt>
    <dgm:pt modelId="{D61C9FB9-52ED-432A-9C99-4001BC558448}">
      <dgm:prSet/>
      <dgm:spPr/>
      <dgm:t>
        <a:bodyPr/>
        <a:lstStyle/>
        <a:p>
          <a:r>
            <a:rPr lang="en-US" dirty="0"/>
            <a:t>Feature Detection</a:t>
          </a:r>
        </a:p>
      </dgm:t>
    </dgm:pt>
    <dgm:pt modelId="{C9F5BAE4-E469-4087-95E8-41F661707824}" type="parTrans" cxnId="{A179F52A-2C0E-4700-8F45-0ED59CDF3487}">
      <dgm:prSet/>
      <dgm:spPr/>
      <dgm:t>
        <a:bodyPr/>
        <a:lstStyle/>
        <a:p>
          <a:endParaRPr lang="en-US"/>
        </a:p>
      </dgm:t>
    </dgm:pt>
    <dgm:pt modelId="{2FE970AA-CEC8-4CBB-8B7A-2E69504B9F36}" type="sibTrans" cxnId="{A179F52A-2C0E-4700-8F45-0ED59CDF3487}">
      <dgm:prSet/>
      <dgm:spPr/>
      <dgm:t>
        <a:bodyPr/>
        <a:lstStyle/>
        <a:p>
          <a:endParaRPr lang="en-US"/>
        </a:p>
      </dgm:t>
    </dgm:pt>
    <dgm:pt modelId="{5C177755-C814-4270-A8D9-F9221229F791}">
      <dgm:prSet/>
      <dgm:spPr/>
      <dgm:t>
        <a:bodyPr/>
        <a:lstStyle/>
        <a:p>
          <a:r>
            <a:rPr lang="en-US"/>
            <a:t>Detect key features in the image. </a:t>
          </a:r>
        </a:p>
      </dgm:t>
    </dgm:pt>
    <dgm:pt modelId="{35233AD6-8811-4AC5-B48D-B47E305816FD}" type="parTrans" cxnId="{847BC87F-6E32-4406-B90A-FE0018AC4BA5}">
      <dgm:prSet/>
      <dgm:spPr/>
      <dgm:t>
        <a:bodyPr/>
        <a:lstStyle/>
        <a:p>
          <a:endParaRPr lang="en-US"/>
        </a:p>
      </dgm:t>
    </dgm:pt>
    <dgm:pt modelId="{10C3B38A-A99C-4C3C-9122-E96CE769D9E2}" type="sibTrans" cxnId="{847BC87F-6E32-4406-B90A-FE0018AC4BA5}">
      <dgm:prSet/>
      <dgm:spPr/>
      <dgm:t>
        <a:bodyPr/>
        <a:lstStyle/>
        <a:p>
          <a:endParaRPr lang="en-US"/>
        </a:p>
      </dgm:t>
    </dgm:pt>
    <dgm:pt modelId="{7128ADCA-B19D-4267-83F7-4746D706E85F}">
      <dgm:prSet/>
      <dgm:spPr/>
      <dgm:t>
        <a:bodyPr/>
        <a:lstStyle/>
        <a:p>
          <a:r>
            <a:rPr lang="en-US"/>
            <a:t>Feature Description</a:t>
          </a:r>
        </a:p>
      </dgm:t>
    </dgm:pt>
    <dgm:pt modelId="{F04746D1-5CAA-4473-969B-B6E9939A8733}" type="parTrans" cxnId="{EBB31EF0-7D89-4309-9839-EE3357B37990}">
      <dgm:prSet/>
      <dgm:spPr/>
      <dgm:t>
        <a:bodyPr/>
        <a:lstStyle/>
        <a:p>
          <a:endParaRPr lang="en-US"/>
        </a:p>
      </dgm:t>
    </dgm:pt>
    <dgm:pt modelId="{705710F3-9EF6-4F6E-B20B-E4AA1D605251}" type="sibTrans" cxnId="{EBB31EF0-7D89-4309-9839-EE3357B37990}">
      <dgm:prSet/>
      <dgm:spPr/>
      <dgm:t>
        <a:bodyPr/>
        <a:lstStyle/>
        <a:p>
          <a:endParaRPr lang="en-US"/>
        </a:p>
      </dgm:t>
    </dgm:pt>
    <dgm:pt modelId="{951FA15A-FDD8-4AE6-A0AA-27B3F3F078FC}">
      <dgm:prSet/>
      <dgm:spPr/>
      <dgm:t>
        <a:bodyPr/>
        <a:lstStyle/>
        <a:p>
          <a:r>
            <a:rPr lang="en-US"/>
            <a:t>The features are described by an array of numerical value that represents the features characteristics.</a:t>
          </a:r>
        </a:p>
      </dgm:t>
    </dgm:pt>
    <dgm:pt modelId="{584A0BA6-7952-43B6-B4FF-D935A5E0B4BC}" type="parTrans" cxnId="{669658B2-F79A-43C4-91A4-F05E6BC33953}">
      <dgm:prSet/>
      <dgm:spPr/>
      <dgm:t>
        <a:bodyPr/>
        <a:lstStyle/>
        <a:p>
          <a:endParaRPr lang="en-US"/>
        </a:p>
      </dgm:t>
    </dgm:pt>
    <dgm:pt modelId="{2270E643-1FF9-486F-9383-FAE49D7149DF}" type="sibTrans" cxnId="{669658B2-F79A-43C4-91A4-F05E6BC33953}">
      <dgm:prSet/>
      <dgm:spPr/>
      <dgm:t>
        <a:bodyPr/>
        <a:lstStyle/>
        <a:p>
          <a:endParaRPr lang="en-US"/>
        </a:p>
      </dgm:t>
    </dgm:pt>
    <dgm:pt modelId="{A025F71E-57EB-4F5B-98E8-4164ABBDB935}">
      <dgm:prSet/>
      <dgm:spPr/>
      <dgm:t>
        <a:bodyPr/>
        <a:lstStyle/>
        <a:p>
          <a:r>
            <a:rPr lang="en-US"/>
            <a:t>Feature Matching</a:t>
          </a:r>
        </a:p>
      </dgm:t>
    </dgm:pt>
    <dgm:pt modelId="{E54362CF-7AE5-4B67-8C60-35D38B392E34}" type="parTrans" cxnId="{B67100E1-B0C4-4DD5-B637-865D7546ADDC}">
      <dgm:prSet/>
      <dgm:spPr/>
      <dgm:t>
        <a:bodyPr/>
        <a:lstStyle/>
        <a:p>
          <a:endParaRPr lang="en-US"/>
        </a:p>
      </dgm:t>
    </dgm:pt>
    <dgm:pt modelId="{88FA0CB4-F567-4DAC-B70C-A7F47071EF92}" type="sibTrans" cxnId="{B67100E1-B0C4-4DD5-B637-865D7546ADDC}">
      <dgm:prSet/>
      <dgm:spPr/>
      <dgm:t>
        <a:bodyPr/>
        <a:lstStyle/>
        <a:p>
          <a:endParaRPr lang="en-US"/>
        </a:p>
      </dgm:t>
    </dgm:pt>
    <dgm:pt modelId="{F9BBEE2D-332C-4E5C-9366-AACF6ADA7145}">
      <dgm:prSet/>
      <dgm:spPr/>
      <dgm:t>
        <a:bodyPr/>
        <a:lstStyle/>
        <a:p>
          <a:r>
            <a:rPr lang="en-US"/>
            <a:t>The feature descriptors of the images are compared to find a match.</a:t>
          </a:r>
        </a:p>
      </dgm:t>
    </dgm:pt>
    <dgm:pt modelId="{B439FC86-A018-41CF-9E29-3D38D043CEC0}" type="parTrans" cxnId="{AC980934-27C5-4BB8-AEF2-5D03E27D392A}">
      <dgm:prSet/>
      <dgm:spPr/>
      <dgm:t>
        <a:bodyPr/>
        <a:lstStyle/>
        <a:p>
          <a:endParaRPr lang="en-US"/>
        </a:p>
      </dgm:t>
    </dgm:pt>
    <dgm:pt modelId="{E17A063F-A306-46CD-A448-6B41AFE293E0}" type="sibTrans" cxnId="{AC980934-27C5-4BB8-AEF2-5D03E27D392A}">
      <dgm:prSet/>
      <dgm:spPr/>
      <dgm:t>
        <a:bodyPr/>
        <a:lstStyle/>
        <a:p>
          <a:endParaRPr lang="en-US"/>
        </a:p>
      </dgm:t>
    </dgm:pt>
    <dgm:pt modelId="{601F3A82-6C64-3040-BF94-11FFEAB4F49A}" type="pres">
      <dgm:prSet presAssocID="{B39B925F-992A-4AFA-8AD8-2860695A3096}" presName="Name0" presStyleCnt="0">
        <dgm:presLayoutVars>
          <dgm:dir/>
          <dgm:animLvl val="lvl"/>
          <dgm:resizeHandles val="exact"/>
        </dgm:presLayoutVars>
      </dgm:prSet>
      <dgm:spPr/>
    </dgm:pt>
    <dgm:pt modelId="{3EF64C92-AC8A-7D44-B6AA-683DFDDDC931}" type="pres">
      <dgm:prSet presAssocID="{D61C9FB9-52ED-432A-9C99-4001BC558448}" presName="linNode" presStyleCnt="0"/>
      <dgm:spPr/>
    </dgm:pt>
    <dgm:pt modelId="{4C3CBA84-61B1-4446-89C5-BAA4A229EBA6}" type="pres">
      <dgm:prSet presAssocID="{D61C9FB9-52ED-432A-9C99-4001BC558448}" presName="parentText" presStyleLbl="node1" presStyleIdx="0" presStyleCnt="3">
        <dgm:presLayoutVars>
          <dgm:chMax val="1"/>
          <dgm:bulletEnabled val="1"/>
        </dgm:presLayoutVars>
      </dgm:prSet>
      <dgm:spPr/>
    </dgm:pt>
    <dgm:pt modelId="{D29C4994-596A-984F-90E2-E46A211A1F7E}" type="pres">
      <dgm:prSet presAssocID="{D61C9FB9-52ED-432A-9C99-4001BC558448}" presName="descendantText" presStyleLbl="alignAccFollowNode1" presStyleIdx="0" presStyleCnt="3">
        <dgm:presLayoutVars>
          <dgm:bulletEnabled val="1"/>
        </dgm:presLayoutVars>
      </dgm:prSet>
      <dgm:spPr/>
    </dgm:pt>
    <dgm:pt modelId="{81F061E8-6003-CE44-9AB0-9F5C8AE4D519}" type="pres">
      <dgm:prSet presAssocID="{2FE970AA-CEC8-4CBB-8B7A-2E69504B9F36}" presName="sp" presStyleCnt="0"/>
      <dgm:spPr/>
    </dgm:pt>
    <dgm:pt modelId="{A9D3821A-AF41-EB47-915B-51D77610CE47}" type="pres">
      <dgm:prSet presAssocID="{7128ADCA-B19D-4267-83F7-4746D706E85F}" presName="linNode" presStyleCnt="0"/>
      <dgm:spPr/>
    </dgm:pt>
    <dgm:pt modelId="{A74513BE-1DF7-984F-8E22-E49CB16D9B6D}" type="pres">
      <dgm:prSet presAssocID="{7128ADCA-B19D-4267-83F7-4746D706E85F}" presName="parentText" presStyleLbl="node1" presStyleIdx="1" presStyleCnt="3">
        <dgm:presLayoutVars>
          <dgm:chMax val="1"/>
          <dgm:bulletEnabled val="1"/>
        </dgm:presLayoutVars>
      </dgm:prSet>
      <dgm:spPr/>
    </dgm:pt>
    <dgm:pt modelId="{66EAD7AE-9CCC-2E47-89F2-1594F38244F4}" type="pres">
      <dgm:prSet presAssocID="{7128ADCA-B19D-4267-83F7-4746D706E85F}" presName="descendantText" presStyleLbl="alignAccFollowNode1" presStyleIdx="1" presStyleCnt="3">
        <dgm:presLayoutVars>
          <dgm:bulletEnabled val="1"/>
        </dgm:presLayoutVars>
      </dgm:prSet>
      <dgm:spPr/>
    </dgm:pt>
    <dgm:pt modelId="{05336EC6-BA6D-1843-9179-3905179E1201}" type="pres">
      <dgm:prSet presAssocID="{705710F3-9EF6-4F6E-B20B-E4AA1D605251}" presName="sp" presStyleCnt="0"/>
      <dgm:spPr/>
    </dgm:pt>
    <dgm:pt modelId="{79E90D60-8C13-5944-BCA7-4EC98059DE00}" type="pres">
      <dgm:prSet presAssocID="{A025F71E-57EB-4F5B-98E8-4164ABBDB935}" presName="linNode" presStyleCnt="0"/>
      <dgm:spPr/>
    </dgm:pt>
    <dgm:pt modelId="{A55997B6-DAFF-7B46-A23F-C399BA540957}" type="pres">
      <dgm:prSet presAssocID="{A025F71E-57EB-4F5B-98E8-4164ABBDB935}" presName="parentText" presStyleLbl="node1" presStyleIdx="2" presStyleCnt="3">
        <dgm:presLayoutVars>
          <dgm:chMax val="1"/>
          <dgm:bulletEnabled val="1"/>
        </dgm:presLayoutVars>
      </dgm:prSet>
      <dgm:spPr/>
    </dgm:pt>
    <dgm:pt modelId="{BB5E47F6-1828-794A-9CB1-7304D6A1511E}" type="pres">
      <dgm:prSet presAssocID="{A025F71E-57EB-4F5B-98E8-4164ABBDB935}" presName="descendantText" presStyleLbl="alignAccFollowNode1" presStyleIdx="2" presStyleCnt="3">
        <dgm:presLayoutVars>
          <dgm:bulletEnabled val="1"/>
        </dgm:presLayoutVars>
      </dgm:prSet>
      <dgm:spPr/>
    </dgm:pt>
  </dgm:ptLst>
  <dgm:cxnLst>
    <dgm:cxn modelId="{A179F52A-2C0E-4700-8F45-0ED59CDF3487}" srcId="{B39B925F-992A-4AFA-8AD8-2860695A3096}" destId="{D61C9FB9-52ED-432A-9C99-4001BC558448}" srcOrd="0" destOrd="0" parTransId="{C9F5BAE4-E469-4087-95E8-41F661707824}" sibTransId="{2FE970AA-CEC8-4CBB-8B7A-2E69504B9F36}"/>
    <dgm:cxn modelId="{AC980934-27C5-4BB8-AEF2-5D03E27D392A}" srcId="{A025F71E-57EB-4F5B-98E8-4164ABBDB935}" destId="{F9BBEE2D-332C-4E5C-9366-AACF6ADA7145}" srcOrd="0" destOrd="0" parTransId="{B439FC86-A018-41CF-9E29-3D38D043CEC0}" sibTransId="{E17A063F-A306-46CD-A448-6B41AFE293E0}"/>
    <dgm:cxn modelId="{6E536948-33B0-FB4D-B9EF-1165C922F65F}" type="presOf" srcId="{F9BBEE2D-332C-4E5C-9366-AACF6ADA7145}" destId="{BB5E47F6-1828-794A-9CB1-7304D6A1511E}" srcOrd="0" destOrd="0" presId="urn:microsoft.com/office/officeart/2005/8/layout/vList5"/>
    <dgm:cxn modelId="{E4EA8770-0264-4D49-8FF5-D22772929A03}" type="presOf" srcId="{D61C9FB9-52ED-432A-9C99-4001BC558448}" destId="{4C3CBA84-61B1-4446-89C5-BAA4A229EBA6}" srcOrd="0" destOrd="0" presId="urn:microsoft.com/office/officeart/2005/8/layout/vList5"/>
    <dgm:cxn modelId="{847BC87F-6E32-4406-B90A-FE0018AC4BA5}" srcId="{D61C9FB9-52ED-432A-9C99-4001BC558448}" destId="{5C177755-C814-4270-A8D9-F9221229F791}" srcOrd="0" destOrd="0" parTransId="{35233AD6-8811-4AC5-B48D-B47E305816FD}" sibTransId="{10C3B38A-A99C-4C3C-9122-E96CE769D9E2}"/>
    <dgm:cxn modelId="{8B80759A-8FE1-154C-9277-44EA3113B5DD}" type="presOf" srcId="{951FA15A-FDD8-4AE6-A0AA-27B3F3F078FC}" destId="{66EAD7AE-9CCC-2E47-89F2-1594F38244F4}" srcOrd="0" destOrd="0" presId="urn:microsoft.com/office/officeart/2005/8/layout/vList5"/>
    <dgm:cxn modelId="{6DBD249D-CAF1-5840-92C0-82D67CD0E99E}" type="presOf" srcId="{7128ADCA-B19D-4267-83F7-4746D706E85F}" destId="{A74513BE-1DF7-984F-8E22-E49CB16D9B6D}" srcOrd="0" destOrd="0" presId="urn:microsoft.com/office/officeart/2005/8/layout/vList5"/>
    <dgm:cxn modelId="{AF4E76A7-6DDD-5241-9205-1B7F2A804657}" type="presOf" srcId="{5C177755-C814-4270-A8D9-F9221229F791}" destId="{D29C4994-596A-984F-90E2-E46A211A1F7E}" srcOrd="0" destOrd="0" presId="urn:microsoft.com/office/officeart/2005/8/layout/vList5"/>
    <dgm:cxn modelId="{669658B2-F79A-43C4-91A4-F05E6BC33953}" srcId="{7128ADCA-B19D-4267-83F7-4746D706E85F}" destId="{951FA15A-FDD8-4AE6-A0AA-27B3F3F078FC}" srcOrd="0" destOrd="0" parTransId="{584A0BA6-7952-43B6-B4FF-D935A5E0B4BC}" sibTransId="{2270E643-1FF9-486F-9383-FAE49D7149DF}"/>
    <dgm:cxn modelId="{B67100E1-B0C4-4DD5-B637-865D7546ADDC}" srcId="{B39B925F-992A-4AFA-8AD8-2860695A3096}" destId="{A025F71E-57EB-4F5B-98E8-4164ABBDB935}" srcOrd="2" destOrd="0" parTransId="{E54362CF-7AE5-4B67-8C60-35D38B392E34}" sibTransId="{88FA0CB4-F567-4DAC-B70C-A7F47071EF92}"/>
    <dgm:cxn modelId="{6FE410EA-3C05-3245-82BA-2AE494D817D0}" type="presOf" srcId="{B39B925F-992A-4AFA-8AD8-2860695A3096}" destId="{601F3A82-6C64-3040-BF94-11FFEAB4F49A}" srcOrd="0" destOrd="0" presId="urn:microsoft.com/office/officeart/2005/8/layout/vList5"/>
    <dgm:cxn modelId="{EBB31EF0-7D89-4309-9839-EE3357B37990}" srcId="{B39B925F-992A-4AFA-8AD8-2860695A3096}" destId="{7128ADCA-B19D-4267-83F7-4746D706E85F}" srcOrd="1" destOrd="0" parTransId="{F04746D1-5CAA-4473-969B-B6E9939A8733}" sibTransId="{705710F3-9EF6-4F6E-B20B-E4AA1D605251}"/>
    <dgm:cxn modelId="{764F8CF0-9104-C142-AD61-10AF65DB7D1D}" type="presOf" srcId="{A025F71E-57EB-4F5B-98E8-4164ABBDB935}" destId="{A55997B6-DAFF-7B46-A23F-C399BA540957}" srcOrd="0" destOrd="0" presId="urn:microsoft.com/office/officeart/2005/8/layout/vList5"/>
    <dgm:cxn modelId="{2824C5F6-D7ED-7B4A-83B8-2352A3681998}" type="presParOf" srcId="{601F3A82-6C64-3040-BF94-11FFEAB4F49A}" destId="{3EF64C92-AC8A-7D44-B6AA-683DFDDDC931}" srcOrd="0" destOrd="0" presId="urn:microsoft.com/office/officeart/2005/8/layout/vList5"/>
    <dgm:cxn modelId="{2755B63C-56EE-674A-BDA2-93D5ABA13B77}" type="presParOf" srcId="{3EF64C92-AC8A-7D44-B6AA-683DFDDDC931}" destId="{4C3CBA84-61B1-4446-89C5-BAA4A229EBA6}" srcOrd="0" destOrd="0" presId="urn:microsoft.com/office/officeart/2005/8/layout/vList5"/>
    <dgm:cxn modelId="{6FD7C0CD-D7B9-9140-A369-A0EB0A24DF6B}" type="presParOf" srcId="{3EF64C92-AC8A-7D44-B6AA-683DFDDDC931}" destId="{D29C4994-596A-984F-90E2-E46A211A1F7E}" srcOrd="1" destOrd="0" presId="urn:microsoft.com/office/officeart/2005/8/layout/vList5"/>
    <dgm:cxn modelId="{7B9FA9AD-248E-144E-9D12-3EA3FA28BCB3}" type="presParOf" srcId="{601F3A82-6C64-3040-BF94-11FFEAB4F49A}" destId="{81F061E8-6003-CE44-9AB0-9F5C8AE4D519}" srcOrd="1" destOrd="0" presId="urn:microsoft.com/office/officeart/2005/8/layout/vList5"/>
    <dgm:cxn modelId="{DFB98077-A087-9E46-8385-A42AA81EAF54}" type="presParOf" srcId="{601F3A82-6C64-3040-BF94-11FFEAB4F49A}" destId="{A9D3821A-AF41-EB47-915B-51D77610CE47}" srcOrd="2" destOrd="0" presId="urn:microsoft.com/office/officeart/2005/8/layout/vList5"/>
    <dgm:cxn modelId="{6F7921F0-84F0-D749-8B16-D80BC5FB9D71}" type="presParOf" srcId="{A9D3821A-AF41-EB47-915B-51D77610CE47}" destId="{A74513BE-1DF7-984F-8E22-E49CB16D9B6D}" srcOrd="0" destOrd="0" presId="urn:microsoft.com/office/officeart/2005/8/layout/vList5"/>
    <dgm:cxn modelId="{0AB348F8-3A6D-5B41-A4B4-9F56627064DA}" type="presParOf" srcId="{A9D3821A-AF41-EB47-915B-51D77610CE47}" destId="{66EAD7AE-9CCC-2E47-89F2-1594F38244F4}" srcOrd="1" destOrd="0" presId="urn:microsoft.com/office/officeart/2005/8/layout/vList5"/>
    <dgm:cxn modelId="{5A8F06F3-978F-C644-BCE8-9C5172606DD3}" type="presParOf" srcId="{601F3A82-6C64-3040-BF94-11FFEAB4F49A}" destId="{05336EC6-BA6D-1843-9179-3905179E1201}" srcOrd="3" destOrd="0" presId="urn:microsoft.com/office/officeart/2005/8/layout/vList5"/>
    <dgm:cxn modelId="{5AFC52B0-73BD-E946-8642-9CBCAC1CA4EF}" type="presParOf" srcId="{601F3A82-6C64-3040-BF94-11FFEAB4F49A}" destId="{79E90D60-8C13-5944-BCA7-4EC98059DE00}" srcOrd="4" destOrd="0" presId="urn:microsoft.com/office/officeart/2005/8/layout/vList5"/>
    <dgm:cxn modelId="{90910363-C732-1243-9ABF-12656B2F0615}" type="presParOf" srcId="{79E90D60-8C13-5944-BCA7-4EC98059DE00}" destId="{A55997B6-DAFF-7B46-A23F-C399BA540957}" srcOrd="0" destOrd="0" presId="urn:microsoft.com/office/officeart/2005/8/layout/vList5"/>
    <dgm:cxn modelId="{00A89023-E5B4-BA4B-886A-9AD79DD7D870}" type="presParOf" srcId="{79E90D60-8C13-5944-BCA7-4EC98059DE00}" destId="{BB5E47F6-1828-794A-9CB1-7304D6A1511E}"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D9B61D-5D20-4EAF-9926-A3619C136362}"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8D027DE6-1FFA-4AC6-9B7E-C11E2AF7BB05}">
      <dgm:prSet/>
      <dgm:spPr/>
      <dgm:t>
        <a:bodyPr/>
        <a:lstStyle/>
        <a:p>
          <a:r>
            <a:rPr lang="en-US" b="0" i="0"/>
            <a:t>DL features are abstract and automatically learned.</a:t>
          </a:r>
          <a:endParaRPr lang="en-US"/>
        </a:p>
      </dgm:t>
    </dgm:pt>
    <dgm:pt modelId="{87585A56-B031-4412-9C9D-6D2E90EA3C91}" type="parTrans" cxnId="{2E88E695-1ACF-4059-BD79-96B4DBEACF9D}">
      <dgm:prSet/>
      <dgm:spPr/>
      <dgm:t>
        <a:bodyPr/>
        <a:lstStyle/>
        <a:p>
          <a:endParaRPr lang="en-US"/>
        </a:p>
      </dgm:t>
    </dgm:pt>
    <dgm:pt modelId="{CA38B39C-F61C-474F-9F8E-B3CAC447E838}" type="sibTrans" cxnId="{2E88E695-1ACF-4059-BD79-96B4DBEACF9D}">
      <dgm:prSet/>
      <dgm:spPr/>
      <dgm:t>
        <a:bodyPr/>
        <a:lstStyle/>
        <a:p>
          <a:endParaRPr lang="en-US"/>
        </a:p>
      </dgm:t>
    </dgm:pt>
    <dgm:pt modelId="{EA4CD3E2-A47B-4AD6-93AE-B0DA171E2C95}">
      <dgm:prSet/>
      <dgm:spPr/>
      <dgm:t>
        <a:bodyPr/>
        <a:lstStyle/>
        <a:p>
          <a:r>
            <a:rPr lang="en-US" b="0" i="0"/>
            <a:t>Point features are specific, detectable points used for image analysis tasks.</a:t>
          </a:r>
          <a:endParaRPr lang="en-US"/>
        </a:p>
      </dgm:t>
    </dgm:pt>
    <dgm:pt modelId="{A088F33E-F15C-4EBB-9468-9C72BFE9C9F6}" type="parTrans" cxnId="{C408A6EA-8B59-4355-A55C-8967F1CC5CDD}">
      <dgm:prSet/>
      <dgm:spPr/>
      <dgm:t>
        <a:bodyPr/>
        <a:lstStyle/>
        <a:p>
          <a:endParaRPr lang="en-US"/>
        </a:p>
      </dgm:t>
    </dgm:pt>
    <dgm:pt modelId="{2DEB35D8-EDD3-4E39-99FC-420FEDEADB68}" type="sibTrans" cxnId="{C408A6EA-8B59-4355-A55C-8967F1CC5CDD}">
      <dgm:prSet/>
      <dgm:spPr/>
      <dgm:t>
        <a:bodyPr/>
        <a:lstStyle/>
        <a:p>
          <a:endParaRPr lang="en-US"/>
        </a:p>
      </dgm:t>
    </dgm:pt>
    <dgm:pt modelId="{7F337B83-555D-49BA-8975-1636BCB93A72}">
      <dgm:prSet/>
      <dgm:spPr/>
      <dgm:t>
        <a:bodyPr/>
        <a:lstStyle/>
        <a:p>
          <a:r>
            <a:rPr lang="en-US" b="0" i="0"/>
            <a:t>DL can be used to specifically learn ‘</a:t>
          </a:r>
          <a:r>
            <a:rPr lang="en-US" b="1" i="0"/>
            <a:t>Point Features</a:t>
          </a:r>
          <a:r>
            <a:rPr lang="en-US" b="0" i="0"/>
            <a:t>’  and match them across multiple views using their automatically learning characteristics.</a:t>
          </a:r>
          <a:endParaRPr lang="en-US"/>
        </a:p>
      </dgm:t>
    </dgm:pt>
    <dgm:pt modelId="{9683F21A-A842-40AE-B7C4-B0843AAE04D9}" type="parTrans" cxnId="{04FEC8F3-726E-454E-85F2-F4C80878150B}">
      <dgm:prSet/>
      <dgm:spPr/>
      <dgm:t>
        <a:bodyPr/>
        <a:lstStyle/>
        <a:p>
          <a:endParaRPr lang="en-US"/>
        </a:p>
      </dgm:t>
    </dgm:pt>
    <dgm:pt modelId="{C68A8AB1-385D-464C-972F-B90EB27A25A4}" type="sibTrans" cxnId="{04FEC8F3-726E-454E-85F2-F4C80878150B}">
      <dgm:prSet/>
      <dgm:spPr/>
      <dgm:t>
        <a:bodyPr/>
        <a:lstStyle/>
        <a:p>
          <a:endParaRPr lang="en-US"/>
        </a:p>
      </dgm:t>
    </dgm:pt>
    <dgm:pt modelId="{D53844FD-7888-7042-B804-D67ED4A5F1B3}" type="pres">
      <dgm:prSet presAssocID="{E4D9B61D-5D20-4EAF-9926-A3619C136362}" presName="vert0" presStyleCnt="0">
        <dgm:presLayoutVars>
          <dgm:dir/>
          <dgm:animOne val="branch"/>
          <dgm:animLvl val="lvl"/>
        </dgm:presLayoutVars>
      </dgm:prSet>
      <dgm:spPr/>
    </dgm:pt>
    <dgm:pt modelId="{F3A76637-275C-224E-BF1E-BA53326B819E}" type="pres">
      <dgm:prSet presAssocID="{8D027DE6-1FFA-4AC6-9B7E-C11E2AF7BB05}" presName="thickLine" presStyleLbl="alignNode1" presStyleIdx="0" presStyleCnt="3"/>
      <dgm:spPr/>
    </dgm:pt>
    <dgm:pt modelId="{C1C6BFD2-58C0-A74B-946A-6F43E3AEC639}" type="pres">
      <dgm:prSet presAssocID="{8D027DE6-1FFA-4AC6-9B7E-C11E2AF7BB05}" presName="horz1" presStyleCnt="0"/>
      <dgm:spPr/>
    </dgm:pt>
    <dgm:pt modelId="{B37F0739-DC02-074D-A0CF-FFE5041B2708}" type="pres">
      <dgm:prSet presAssocID="{8D027DE6-1FFA-4AC6-9B7E-C11E2AF7BB05}" presName="tx1" presStyleLbl="revTx" presStyleIdx="0" presStyleCnt="3"/>
      <dgm:spPr/>
    </dgm:pt>
    <dgm:pt modelId="{A285EA6A-6FE2-CD4A-9834-83AC022419E6}" type="pres">
      <dgm:prSet presAssocID="{8D027DE6-1FFA-4AC6-9B7E-C11E2AF7BB05}" presName="vert1" presStyleCnt="0"/>
      <dgm:spPr/>
    </dgm:pt>
    <dgm:pt modelId="{4B59B864-FEB3-DF46-9A6D-65A3C45E541C}" type="pres">
      <dgm:prSet presAssocID="{EA4CD3E2-A47B-4AD6-93AE-B0DA171E2C95}" presName="thickLine" presStyleLbl="alignNode1" presStyleIdx="1" presStyleCnt="3"/>
      <dgm:spPr/>
    </dgm:pt>
    <dgm:pt modelId="{D7ADBB19-6824-644F-BEFB-ED7E52ACD54C}" type="pres">
      <dgm:prSet presAssocID="{EA4CD3E2-A47B-4AD6-93AE-B0DA171E2C95}" presName="horz1" presStyleCnt="0"/>
      <dgm:spPr/>
    </dgm:pt>
    <dgm:pt modelId="{D6136924-C125-7745-9A62-B393B9B43A11}" type="pres">
      <dgm:prSet presAssocID="{EA4CD3E2-A47B-4AD6-93AE-B0DA171E2C95}" presName="tx1" presStyleLbl="revTx" presStyleIdx="1" presStyleCnt="3"/>
      <dgm:spPr/>
    </dgm:pt>
    <dgm:pt modelId="{8306E4CD-3EED-954E-A4A6-CE571173F4A7}" type="pres">
      <dgm:prSet presAssocID="{EA4CD3E2-A47B-4AD6-93AE-B0DA171E2C95}" presName="vert1" presStyleCnt="0"/>
      <dgm:spPr/>
    </dgm:pt>
    <dgm:pt modelId="{01A3CAA8-ABEB-0140-97D0-2D0C2B04CC47}" type="pres">
      <dgm:prSet presAssocID="{7F337B83-555D-49BA-8975-1636BCB93A72}" presName="thickLine" presStyleLbl="alignNode1" presStyleIdx="2" presStyleCnt="3"/>
      <dgm:spPr/>
    </dgm:pt>
    <dgm:pt modelId="{E7FF7C3E-84CA-4C4E-AB6A-D91C6F204041}" type="pres">
      <dgm:prSet presAssocID="{7F337B83-555D-49BA-8975-1636BCB93A72}" presName="horz1" presStyleCnt="0"/>
      <dgm:spPr/>
    </dgm:pt>
    <dgm:pt modelId="{05FE6550-E41A-5148-9507-BAA9C948D598}" type="pres">
      <dgm:prSet presAssocID="{7F337B83-555D-49BA-8975-1636BCB93A72}" presName="tx1" presStyleLbl="revTx" presStyleIdx="2" presStyleCnt="3"/>
      <dgm:spPr/>
    </dgm:pt>
    <dgm:pt modelId="{224BE350-596D-F641-B1DA-7DB1670406D0}" type="pres">
      <dgm:prSet presAssocID="{7F337B83-555D-49BA-8975-1636BCB93A72}" presName="vert1" presStyleCnt="0"/>
      <dgm:spPr/>
    </dgm:pt>
  </dgm:ptLst>
  <dgm:cxnLst>
    <dgm:cxn modelId="{5148C714-4282-2447-A461-83F6CEFFF722}" type="presOf" srcId="{7F337B83-555D-49BA-8975-1636BCB93A72}" destId="{05FE6550-E41A-5148-9507-BAA9C948D598}" srcOrd="0" destOrd="0" presId="urn:microsoft.com/office/officeart/2008/layout/LinedList"/>
    <dgm:cxn modelId="{58185747-FD8C-5445-94FF-9CA8616D6B03}" type="presOf" srcId="{EA4CD3E2-A47B-4AD6-93AE-B0DA171E2C95}" destId="{D6136924-C125-7745-9A62-B393B9B43A11}" srcOrd="0" destOrd="0" presId="urn:microsoft.com/office/officeart/2008/layout/LinedList"/>
    <dgm:cxn modelId="{2E88E695-1ACF-4059-BD79-96B4DBEACF9D}" srcId="{E4D9B61D-5D20-4EAF-9926-A3619C136362}" destId="{8D027DE6-1FFA-4AC6-9B7E-C11E2AF7BB05}" srcOrd="0" destOrd="0" parTransId="{87585A56-B031-4412-9C9D-6D2E90EA3C91}" sibTransId="{CA38B39C-F61C-474F-9F8E-B3CAC447E838}"/>
    <dgm:cxn modelId="{280637AA-079C-5745-B443-2C247A15276A}" type="presOf" srcId="{E4D9B61D-5D20-4EAF-9926-A3619C136362}" destId="{D53844FD-7888-7042-B804-D67ED4A5F1B3}" srcOrd="0" destOrd="0" presId="urn:microsoft.com/office/officeart/2008/layout/LinedList"/>
    <dgm:cxn modelId="{7D3211CB-EE41-DF48-9F75-559D8D06FBA8}" type="presOf" srcId="{8D027DE6-1FFA-4AC6-9B7E-C11E2AF7BB05}" destId="{B37F0739-DC02-074D-A0CF-FFE5041B2708}" srcOrd="0" destOrd="0" presId="urn:microsoft.com/office/officeart/2008/layout/LinedList"/>
    <dgm:cxn modelId="{C408A6EA-8B59-4355-A55C-8967F1CC5CDD}" srcId="{E4D9B61D-5D20-4EAF-9926-A3619C136362}" destId="{EA4CD3E2-A47B-4AD6-93AE-B0DA171E2C95}" srcOrd="1" destOrd="0" parTransId="{A088F33E-F15C-4EBB-9468-9C72BFE9C9F6}" sibTransId="{2DEB35D8-EDD3-4E39-99FC-420FEDEADB68}"/>
    <dgm:cxn modelId="{04FEC8F3-726E-454E-85F2-F4C80878150B}" srcId="{E4D9B61D-5D20-4EAF-9926-A3619C136362}" destId="{7F337B83-555D-49BA-8975-1636BCB93A72}" srcOrd="2" destOrd="0" parTransId="{9683F21A-A842-40AE-B7C4-B0843AAE04D9}" sibTransId="{C68A8AB1-385D-464C-972F-B90EB27A25A4}"/>
    <dgm:cxn modelId="{44AB60B9-0BFC-F74C-855A-0A21D281FF00}" type="presParOf" srcId="{D53844FD-7888-7042-B804-D67ED4A5F1B3}" destId="{F3A76637-275C-224E-BF1E-BA53326B819E}" srcOrd="0" destOrd="0" presId="urn:microsoft.com/office/officeart/2008/layout/LinedList"/>
    <dgm:cxn modelId="{700ABF50-4AF2-954D-8E03-AAE4DD79EDF5}" type="presParOf" srcId="{D53844FD-7888-7042-B804-D67ED4A5F1B3}" destId="{C1C6BFD2-58C0-A74B-946A-6F43E3AEC639}" srcOrd="1" destOrd="0" presId="urn:microsoft.com/office/officeart/2008/layout/LinedList"/>
    <dgm:cxn modelId="{82311A1F-7CA2-324E-BDAA-A18D94099FB0}" type="presParOf" srcId="{C1C6BFD2-58C0-A74B-946A-6F43E3AEC639}" destId="{B37F0739-DC02-074D-A0CF-FFE5041B2708}" srcOrd="0" destOrd="0" presId="urn:microsoft.com/office/officeart/2008/layout/LinedList"/>
    <dgm:cxn modelId="{243D3DA9-68BC-A641-A0FD-78DCF1C0DA55}" type="presParOf" srcId="{C1C6BFD2-58C0-A74B-946A-6F43E3AEC639}" destId="{A285EA6A-6FE2-CD4A-9834-83AC022419E6}" srcOrd="1" destOrd="0" presId="urn:microsoft.com/office/officeart/2008/layout/LinedList"/>
    <dgm:cxn modelId="{1931917C-EC0A-B742-81C2-3BFAEFCC3D7D}" type="presParOf" srcId="{D53844FD-7888-7042-B804-D67ED4A5F1B3}" destId="{4B59B864-FEB3-DF46-9A6D-65A3C45E541C}" srcOrd="2" destOrd="0" presId="urn:microsoft.com/office/officeart/2008/layout/LinedList"/>
    <dgm:cxn modelId="{83229D83-AC33-F04E-903C-3EC65A23D6F5}" type="presParOf" srcId="{D53844FD-7888-7042-B804-D67ED4A5F1B3}" destId="{D7ADBB19-6824-644F-BEFB-ED7E52ACD54C}" srcOrd="3" destOrd="0" presId="urn:microsoft.com/office/officeart/2008/layout/LinedList"/>
    <dgm:cxn modelId="{01F40B5E-7A18-4847-827F-51CB0D4FF312}" type="presParOf" srcId="{D7ADBB19-6824-644F-BEFB-ED7E52ACD54C}" destId="{D6136924-C125-7745-9A62-B393B9B43A11}" srcOrd="0" destOrd="0" presId="urn:microsoft.com/office/officeart/2008/layout/LinedList"/>
    <dgm:cxn modelId="{ABC07C58-A9FC-4648-ABFF-490CE493E4B3}" type="presParOf" srcId="{D7ADBB19-6824-644F-BEFB-ED7E52ACD54C}" destId="{8306E4CD-3EED-954E-A4A6-CE571173F4A7}" srcOrd="1" destOrd="0" presId="urn:microsoft.com/office/officeart/2008/layout/LinedList"/>
    <dgm:cxn modelId="{73730EDF-19EF-AA43-9F9B-0B624845E932}" type="presParOf" srcId="{D53844FD-7888-7042-B804-D67ED4A5F1B3}" destId="{01A3CAA8-ABEB-0140-97D0-2D0C2B04CC47}" srcOrd="4" destOrd="0" presId="urn:microsoft.com/office/officeart/2008/layout/LinedList"/>
    <dgm:cxn modelId="{D0EF5F1A-249A-0E4B-A772-7E4C587DE7FD}" type="presParOf" srcId="{D53844FD-7888-7042-B804-D67ED4A5F1B3}" destId="{E7FF7C3E-84CA-4C4E-AB6A-D91C6F204041}" srcOrd="5" destOrd="0" presId="urn:microsoft.com/office/officeart/2008/layout/LinedList"/>
    <dgm:cxn modelId="{18AAB6EC-6B43-8944-94D8-04D154C01E16}" type="presParOf" srcId="{E7FF7C3E-84CA-4C4E-AB6A-D91C6F204041}" destId="{05FE6550-E41A-5148-9507-BAA9C948D598}" srcOrd="0" destOrd="0" presId="urn:microsoft.com/office/officeart/2008/layout/LinedList"/>
    <dgm:cxn modelId="{9571665E-ECF1-AB47-B3EF-19FF1DF328B1}" type="presParOf" srcId="{E7FF7C3E-84CA-4C4E-AB6A-D91C6F204041}" destId="{224BE350-596D-F641-B1DA-7DB1670406D0}"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A4751A3-CD46-43A1-8747-390D00AD3679}" type="doc">
      <dgm:prSet loTypeId="urn:microsoft.com/office/officeart/2008/layout/HexagonCluster" loCatId="picture" qsTypeId="urn:microsoft.com/office/officeart/2005/8/quickstyle/simple1" qsCatId="simple" csTypeId="urn:microsoft.com/office/officeart/2005/8/colors/accent1_2" csCatId="accent1" phldr="1"/>
      <dgm:spPr/>
    </dgm:pt>
    <dgm:pt modelId="{2166303F-7E6B-4100-9742-88BD17C8B193}">
      <dgm:prSet phldrT="[Text]"/>
      <dgm:spPr>
        <a:solidFill>
          <a:schemeClr val="tx1"/>
        </a:solidFill>
        <a:ln>
          <a:noFill/>
        </a:ln>
      </dgm:spPr>
      <dgm:t>
        <a:bodyPr/>
        <a:lstStyle/>
        <a:p>
          <a:r>
            <a:rPr lang="en-US" b="1" dirty="0"/>
            <a:t>New Research</a:t>
          </a:r>
          <a:endParaRPr lang="en-US" dirty="0"/>
        </a:p>
      </dgm:t>
    </dgm:pt>
    <dgm:pt modelId="{BE89E014-3722-4B1C-9105-A820117B0314}" type="parTrans" cxnId="{4A489B9F-D5D1-44E7-B5AE-A5B9B06CD0FB}">
      <dgm:prSet/>
      <dgm:spPr/>
      <dgm:t>
        <a:bodyPr/>
        <a:lstStyle/>
        <a:p>
          <a:endParaRPr lang="en-US"/>
        </a:p>
      </dgm:t>
    </dgm:pt>
    <dgm:pt modelId="{68C42560-562D-41AC-B09B-A79065523E27}" type="sibTrans" cxnId="{4A489B9F-D5D1-44E7-B5AE-A5B9B06CD0FB}">
      <dgm:prSet/>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t="-27000" b="-27000"/>
          </a:stretch>
        </a:blipFill>
        <a:ln>
          <a:noFill/>
        </a:ln>
      </dgm:spPr>
      <dgm:t>
        <a:bodyPr/>
        <a:lstStyle/>
        <a:p>
          <a:endParaRPr lang="en-US"/>
        </a:p>
      </dgm:t>
    </dgm:pt>
    <dgm:pt modelId="{28C12A84-C41C-4F43-A9F0-69773059A086}" type="pres">
      <dgm:prSet presAssocID="{1A4751A3-CD46-43A1-8747-390D00AD3679}" presName="Name0" presStyleCnt="0">
        <dgm:presLayoutVars>
          <dgm:chMax val="21"/>
          <dgm:chPref val="21"/>
        </dgm:presLayoutVars>
      </dgm:prSet>
      <dgm:spPr/>
    </dgm:pt>
    <dgm:pt modelId="{9579A56E-F79B-4F93-A7B0-6C210146B2F2}" type="pres">
      <dgm:prSet presAssocID="{2166303F-7E6B-4100-9742-88BD17C8B193}" presName="text1" presStyleCnt="0"/>
      <dgm:spPr/>
    </dgm:pt>
    <dgm:pt modelId="{F44D4507-1D8A-4785-8158-0162E081DB17}" type="pres">
      <dgm:prSet presAssocID="{2166303F-7E6B-4100-9742-88BD17C8B193}" presName="textRepeatNode" presStyleLbl="alignNode1" presStyleIdx="0" presStyleCnt="1" custLinFactNeighborX="180" custLinFactNeighborY="-1464">
        <dgm:presLayoutVars>
          <dgm:chMax val="0"/>
          <dgm:chPref val="0"/>
          <dgm:bulletEnabled val="1"/>
        </dgm:presLayoutVars>
      </dgm:prSet>
      <dgm:spPr/>
    </dgm:pt>
    <dgm:pt modelId="{41DE95C2-336E-4C45-9906-37D2F9C10A97}" type="pres">
      <dgm:prSet presAssocID="{2166303F-7E6B-4100-9742-88BD17C8B193}" presName="textaccent1" presStyleCnt="0"/>
      <dgm:spPr/>
    </dgm:pt>
    <dgm:pt modelId="{307863CF-3196-4982-A4A1-9350DC3D2006}" type="pres">
      <dgm:prSet presAssocID="{2166303F-7E6B-4100-9742-88BD17C8B193}" presName="accentRepeatNode" presStyleLbl="solidAlignAcc1" presStyleIdx="0" presStyleCnt="2" custLinFactX="-140765" custLinFactY="46002" custLinFactNeighborX="-200000" custLinFactNeighborY="100000"/>
      <dgm:spPr>
        <a:ln>
          <a:solidFill>
            <a:schemeClr val="bg1"/>
          </a:solidFill>
        </a:ln>
      </dgm:spPr>
    </dgm:pt>
    <dgm:pt modelId="{AB1DAB00-E38D-45EF-A122-562004B46D9F}" type="pres">
      <dgm:prSet presAssocID="{68C42560-562D-41AC-B09B-A79065523E27}" presName="image1" presStyleCnt="0"/>
      <dgm:spPr/>
    </dgm:pt>
    <dgm:pt modelId="{3690CE93-82B8-41F6-9308-42AD687FE3A5}" type="pres">
      <dgm:prSet presAssocID="{68C42560-562D-41AC-B09B-A79065523E27}" presName="imageRepeatNode" presStyleLbl="alignAcc1" presStyleIdx="0" presStyleCnt="1" custLinFactNeighborX="-72800" custLinFactNeighborY="1893"/>
      <dgm:spPr/>
    </dgm:pt>
    <dgm:pt modelId="{0F9C779A-1118-4277-9153-E03F9623F811}" type="pres">
      <dgm:prSet presAssocID="{68C42560-562D-41AC-B09B-A79065523E27}" presName="imageaccent1" presStyleCnt="0"/>
      <dgm:spPr/>
    </dgm:pt>
    <dgm:pt modelId="{8DBF6817-9EF6-4D1B-8C42-364C14040C52}" type="pres">
      <dgm:prSet presAssocID="{68C42560-562D-41AC-B09B-A79065523E27}" presName="accentRepeatNode" presStyleLbl="solidAlignAcc1" presStyleIdx="1" presStyleCnt="2" custLinFactX="200000" custLinFactY="-287318" custLinFactNeighborX="295793" custLinFactNeighborY="-300000"/>
      <dgm:spPr>
        <a:ln>
          <a:solidFill>
            <a:schemeClr val="bg1"/>
          </a:solidFill>
        </a:ln>
      </dgm:spPr>
    </dgm:pt>
  </dgm:ptLst>
  <dgm:cxnLst>
    <dgm:cxn modelId="{16F6C818-5563-4205-ABC4-14044151D3E6}" type="presOf" srcId="{2166303F-7E6B-4100-9742-88BD17C8B193}" destId="{F44D4507-1D8A-4785-8158-0162E081DB17}" srcOrd="0" destOrd="0" presId="urn:microsoft.com/office/officeart/2008/layout/HexagonCluster"/>
    <dgm:cxn modelId="{CD2E8A3A-FD7A-4051-B70F-5F9482ADB1AA}" type="presOf" srcId="{68C42560-562D-41AC-B09B-A79065523E27}" destId="{3690CE93-82B8-41F6-9308-42AD687FE3A5}" srcOrd="0" destOrd="0" presId="urn:microsoft.com/office/officeart/2008/layout/HexagonCluster"/>
    <dgm:cxn modelId="{4A489B9F-D5D1-44E7-B5AE-A5B9B06CD0FB}" srcId="{1A4751A3-CD46-43A1-8747-390D00AD3679}" destId="{2166303F-7E6B-4100-9742-88BD17C8B193}" srcOrd="0" destOrd="0" parTransId="{BE89E014-3722-4B1C-9105-A820117B0314}" sibTransId="{68C42560-562D-41AC-B09B-A79065523E27}"/>
    <dgm:cxn modelId="{CCC874F3-D0ED-41A7-A621-CD20307581E6}" type="presOf" srcId="{1A4751A3-CD46-43A1-8747-390D00AD3679}" destId="{28C12A84-C41C-4F43-A9F0-69773059A086}" srcOrd="0" destOrd="0" presId="urn:microsoft.com/office/officeart/2008/layout/HexagonCluster"/>
    <dgm:cxn modelId="{BA14427F-CEC9-4336-847E-BBACF3E63121}" type="presParOf" srcId="{28C12A84-C41C-4F43-A9F0-69773059A086}" destId="{9579A56E-F79B-4F93-A7B0-6C210146B2F2}" srcOrd="0" destOrd="0" presId="urn:microsoft.com/office/officeart/2008/layout/HexagonCluster"/>
    <dgm:cxn modelId="{FF6F7A70-0D6D-4D28-8027-71F5D6911EC2}" type="presParOf" srcId="{9579A56E-F79B-4F93-A7B0-6C210146B2F2}" destId="{F44D4507-1D8A-4785-8158-0162E081DB17}" srcOrd="0" destOrd="0" presId="urn:microsoft.com/office/officeart/2008/layout/HexagonCluster"/>
    <dgm:cxn modelId="{21ECBE9F-163E-4FE7-A9C4-D93C8B982966}" type="presParOf" srcId="{28C12A84-C41C-4F43-A9F0-69773059A086}" destId="{41DE95C2-336E-4C45-9906-37D2F9C10A97}" srcOrd="1" destOrd="0" presId="urn:microsoft.com/office/officeart/2008/layout/HexagonCluster"/>
    <dgm:cxn modelId="{F30EFE2F-FFBA-4160-AEBD-E1B75BF44CBB}" type="presParOf" srcId="{41DE95C2-336E-4C45-9906-37D2F9C10A97}" destId="{307863CF-3196-4982-A4A1-9350DC3D2006}" srcOrd="0" destOrd="0" presId="urn:microsoft.com/office/officeart/2008/layout/HexagonCluster"/>
    <dgm:cxn modelId="{0F2F4C42-E001-445B-85DA-636B10DEA7ED}" type="presParOf" srcId="{28C12A84-C41C-4F43-A9F0-69773059A086}" destId="{AB1DAB00-E38D-45EF-A122-562004B46D9F}" srcOrd="2" destOrd="0" presId="urn:microsoft.com/office/officeart/2008/layout/HexagonCluster"/>
    <dgm:cxn modelId="{CAE8C697-9008-4007-8081-397E4BFB1D57}" type="presParOf" srcId="{AB1DAB00-E38D-45EF-A122-562004B46D9F}" destId="{3690CE93-82B8-41F6-9308-42AD687FE3A5}" srcOrd="0" destOrd="0" presId="urn:microsoft.com/office/officeart/2008/layout/HexagonCluster"/>
    <dgm:cxn modelId="{A713F3F7-A716-41D4-BBA9-0E4840439615}" type="presParOf" srcId="{28C12A84-C41C-4F43-A9F0-69773059A086}" destId="{0F9C779A-1118-4277-9153-E03F9623F811}" srcOrd="3" destOrd="0" presId="urn:microsoft.com/office/officeart/2008/layout/HexagonCluster"/>
    <dgm:cxn modelId="{BABA638E-2EA3-47A1-A419-5C941F37B011}" type="presParOf" srcId="{0F9C779A-1118-4277-9153-E03F9623F811}" destId="{8DBF6817-9EF6-4D1B-8C42-364C14040C52}" srcOrd="0" destOrd="0" presId="urn:microsoft.com/office/officeart/2008/layout/HexagonCluster"/>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542103F-9B6B-42B4-A322-AADECCAD1EFE}"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A3CDE840-8EFC-4AA0-830E-52543CE563CF}">
      <dgm:prSet/>
      <dgm:spPr/>
      <dgm:t>
        <a:bodyPr/>
        <a:lstStyle/>
        <a:p>
          <a:r>
            <a:rPr lang="en-US" b="1"/>
            <a:t>SuperGlue:</a:t>
          </a:r>
          <a:r>
            <a:rPr lang="en-US"/>
            <a:t> uses a deep network that considers both images at the same time to match sparce points. It also uses </a:t>
          </a:r>
          <a:r>
            <a:rPr lang="en-US" b="1"/>
            <a:t>Transformers</a:t>
          </a:r>
          <a:r>
            <a:rPr lang="en-US"/>
            <a:t> and their ability to use self-attention and cross-attention. </a:t>
          </a:r>
        </a:p>
      </dgm:t>
    </dgm:pt>
    <dgm:pt modelId="{3D9AE539-70F3-4815-8A96-D8BBC8922C51}" type="parTrans" cxnId="{C2CF01E7-4E65-4BCF-ABFA-0CB3BFA28F26}">
      <dgm:prSet/>
      <dgm:spPr/>
      <dgm:t>
        <a:bodyPr/>
        <a:lstStyle/>
        <a:p>
          <a:endParaRPr lang="en-US"/>
        </a:p>
      </dgm:t>
    </dgm:pt>
    <dgm:pt modelId="{049DA1AB-9A9F-4081-B05A-FF3594A3DC9E}" type="sibTrans" cxnId="{C2CF01E7-4E65-4BCF-ABFA-0CB3BFA28F26}">
      <dgm:prSet/>
      <dgm:spPr/>
      <dgm:t>
        <a:bodyPr/>
        <a:lstStyle/>
        <a:p>
          <a:endParaRPr lang="en-US"/>
        </a:p>
      </dgm:t>
    </dgm:pt>
    <dgm:pt modelId="{E897B843-6D6D-4A27-A951-DBE2325A1C33}">
      <dgm:prSet/>
      <dgm:spPr/>
      <dgm:t>
        <a:bodyPr/>
        <a:lstStyle/>
        <a:p>
          <a:r>
            <a:rPr lang="en-US" b="1"/>
            <a:t>LightGlue </a:t>
          </a:r>
          <a:r>
            <a:rPr lang="en-US"/>
            <a:t>uses the underlining architecture and added features to improve the previous limitations. (Computational expensive to run and to train)</a:t>
          </a:r>
        </a:p>
      </dgm:t>
    </dgm:pt>
    <dgm:pt modelId="{5022841A-BBB0-4257-8FAF-B9C13CD921F7}" type="parTrans" cxnId="{48E04423-B768-41C8-BC3D-2980701F0B44}">
      <dgm:prSet/>
      <dgm:spPr/>
      <dgm:t>
        <a:bodyPr/>
        <a:lstStyle/>
        <a:p>
          <a:endParaRPr lang="en-US"/>
        </a:p>
      </dgm:t>
    </dgm:pt>
    <dgm:pt modelId="{7592D1A8-F785-40FF-8BC7-84628F6939FF}" type="sibTrans" cxnId="{48E04423-B768-41C8-BC3D-2980701F0B44}">
      <dgm:prSet/>
      <dgm:spPr/>
      <dgm:t>
        <a:bodyPr/>
        <a:lstStyle/>
        <a:p>
          <a:endParaRPr lang="en-US"/>
        </a:p>
      </dgm:t>
    </dgm:pt>
    <dgm:pt modelId="{AF7A7E44-3C0B-7340-ACD1-DBA947BB8B2C}" type="pres">
      <dgm:prSet presAssocID="{0542103F-9B6B-42B4-A322-AADECCAD1EFE}" presName="vert0" presStyleCnt="0">
        <dgm:presLayoutVars>
          <dgm:dir/>
          <dgm:animOne val="branch"/>
          <dgm:animLvl val="lvl"/>
        </dgm:presLayoutVars>
      </dgm:prSet>
      <dgm:spPr/>
    </dgm:pt>
    <dgm:pt modelId="{2F794D17-136C-994D-858F-B38A00230F30}" type="pres">
      <dgm:prSet presAssocID="{A3CDE840-8EFC-4AA0-830E-52543CE563CF}" presName="thickLine" presStyleLbl="alignNode1" presStyleIdx="0" presStyleCnt="2"/>
      <dgm:spPr/>
    </dgm:pt>
    <dgm:pt modelId="{BA5C3BAD-51CB-7B4B-8BF7-A565D94C556E}" type="pres">
      <dgm:prSet presAssocID="{A3CDE840-8EFC-4AA0-830E-52543CE563CF}" presName="horz1" presStyleCnt="0"/>
      <dgm:spPr/>
    </dgm:pt>
    <dgm:pt modelId="{658515FB-E5FC-3145-AC3E-6CD84875FAAD}" type="pres">
      <dgm:prSet presAssocID="{A3CDE840-8EFC-4AA0-830E-52543CE563CF}" presName="tx1" presStyleLbl="revTx" presStyleIdx="0" presStyleCnt="2"/>
      <dgm:spPr/>
    </dgm:pt>
    <dgm:pt modelId="{6B7C19B9-DBCF-F949-AFCC-95B9022287F5}" type="pres">
      <dgm:prSet presAssocID="{A3CDE840-8EFC-4AA0-830E-52543CE563CF}" presName="vert1" presStyleCnt="0"/>
      <dgm:spPr/>
    </dgm:pt>
    <dgm:pt modelId="{B16AF8EB-3ECD-1747-9E5C-BA8B1329650C}" type="pres">
      <dgm:prSet presAssocID="{E897B843-6D6D-4A27-A951-DBE2325A1C33}" presName="thickLine" presStyleLbl="alignNode1" presStyleIdx="1" presStyleCnt="2"/>
      <dgm:spPr/>
    </dgm:pt>
    <dgm:pt modelId="{04E1D031-4321-F741-854D-197F7AFB0DB5}" type="pres">
      <dgm:prSet presAssocID="{E897B843-6D6D-4A27-A951-DBE2325A1C33}" presName="horz1" presStyleCnt="0"/>
      <dgm:spPr/>
    </dgm:pt>
    <dgm:pt modelId="{A4089B6C-F145-3E49-86C5-CC16D497816A}" type="pres">
      <dgm:prSet presAssocID="{E897B843-6D6D-4A27-A951-DBE2325A1C33}" presName="tx1" presStyleLbl="revTx" presStyleIdx="1" presStyleCnt="2"/>
      <dgm:spPr/>
    </dgm:pt>
    <dgm:pt modelId="{72F0101A-F4BC-0042-B6D6-F6056B0BD54B}" type="pres">
      <dgm:prSet presAssocID="{E897B843-6D6D-4A27-A951-DBE2325A1C33}" presName="vert1" presStyleCnt="0"/>
      <dgm:spPr/>
    </dgm:pt>
  </dgm:ptLst>
  <dgm:cxnLst>
    <dgm:cxn modelId="{ADA1CE19-DBD1-1441-91D9-3A582838F5C0}" type="presOf" srcId="{0542103F-9B6B-42B4-A322-AADECCAD1EFE}" destId="{AF7A7E44-3C0B-7340-ACD1-DBA947BB8B2C}" srcOrd="0" destOrd="0" presId="urn:microsoft.com/office/officeart/2008/layout/LinedList"/>
    <dgm:cxn modelId="{48E04423-B768-41C8-BC3D-2980701F0B44}" srcId="{0542103F-9B6B-42B4-A322-AADECCAD1EFE}" destId="{E897B843-6D6D-4A27-A951-DBE2325A1C33}" srcOrd="1" destOrd="0" parTransId="{5022841A-BBB0-4257-8FAF-B9C13CD921F7}" sibTransId="{7592D1A8-F785-40FF-8BC7-84628F6939FF}"/>
    <dgm:cxn modelId="{A11EF2B3-8EAB-2347-8957-A1BB6290FB63}" type="presOf" srcId="{A3CDE840-8EFC-4AA0-830E-52543CE563CF}" destId="{658515FB-E5FC-3145-AC3E-6CD84875FAAD}" srcOrd="0" destOrd="0" presId="urn:microsoft.com/office/officeart/2008/layout/LinedList"/>
    <dgm:cxn modelId="{C2CF01E7-4E65-4BCF-ABFA-0CB3BFA28F26}" srcId="{0542103F-9B6B-42B4-A322-AADECCAD1EFE}" destId="{A3CDE840-8EFC-4AA0-830E-52543CE563CF}" srcOrd="0" destOrd="0" parTransId="{3D9AE539-70F3-4815-8A96-D8BBC8922C51}" sibTransId="{049DA1AB-9A9F-4081-B05A-FF3594A3DC9E}"/>
    <dgm:cxn modelId="{847197F8-22F1-EB48-9BB9-94D3CC4C1116}" type="presOf" srcId="{E897B843-6D6D-4A27-A951-DBE2325A1C33}" destId="{A4089B6C-F145-3E49-86C5-CC16D497816A}" srcOrd="0" destOrd="0" presId="urn:microsoft.com/office/officeart/2008/layout/LinedList"/>
    <dgm:cxn modelId="{21DD1A09-F8C2-5F4D-AA4D-C780835E7804}" type="presParOf" srcId="{AF7A7E44-3C0B-7340-ACD1-DBA947BB8B2C}" destId="{2F794D17-136C-994D-858F-B38A00230F30}" srcOrd="0" destOrd="0" presId="urn:microsoft.com/office/officeart/2008/layout/LinedList"/>
    <dgm:cxn modelId="{4FB86EDE-0B69-674F-B5F4-D38E21A3D41D}" type="presParOf" srcId="{AF7A7E44-3C0B-7340-ACD1-DBA947BB8B2C}" destId="{BA5C3BAD-51CB-7B4B-8BF7-A565D94C556E}" srcOrd="1" destOrd="0" presId="urn:microsoft.com/office/officeart/2008/layout/LinedList"/>
    <dgm:cxn modelId="{82028FFD-6F1E-E840-90B5-A8BF95979F74}" type="presParOf" srcId="{BA5C3BAD-51CB-7B4B-8BF7-A565D94C556E}" destId="{658515FB-E5FC-3145-AC3E-6CD84875FAAD}" srcOrd="0" destOrd="0" presId="urn:microsoft.com/office/officeart/2008/layout/LinedList"/>
    <dgm:cxn modelId="{08042212-A95E-134D-94D5-756CF2483ED1}" type="presParOf" srcId="{BA5C3BAD-51CB-7B4B-8BF7-A565D94C556E}" destId="{6B7C19B9-DBCF-F949-AFCC-95B9022287F5}" srcOrd="1" destOrd="0" presId="urn:microsoft.com/office/officeart/2008/layout/LinedList"/>
    <dgm:cxn modelId="{B13A922B-A87F-544E-9988-D7075208F805}" type="presParOf" srcId="{AF7A7E44-3C0B-7340-ACD1-DBA947BB8B2C}" destId="{B16AF8EB-3ECD-1747-9E5C-BA8B1329650C}" srcOrd="2" destOrd="0" presId="urn:microsoft.com/office/officeart/2008/layout/LinedList"/>
    <dgm:cxn modelId="{4CB43BD9-B119-6745-A2DB-74133F1D9597}" type="presParOf" srcId="{AF7A7E44-3C0B-7340-ACD1-DBA947BB8B2C}" destId="{04E1D031-4321-F741-854D-197F7AFB0DB5}" srcOrd="3" destOrd="0" presId="urn:microsoft.com/office/officeart/2008/layout/LinedList"/>
    <dgm:cxn modelId="{2DCC3797-DA3D-AF40-B476-6A62A3838303}" type="presParOf" srcId="{04E1D031-4321-F741-854D-197F7AFB0DB5}" destId="{A4089B6C-F145-3E49-86C5-CC16D497816A}" srcOrd="0" destOrd="0" presId="urn:microsoft.com/office/officeart/2008/layout/LinedList"/>
    <dgm:cxn modelId="{5B419072-BE75-3943-A181-F19DF6FCFFEE}" type="presParOf" srcId="{04E1D031-4321-F741-854D-197F7AFB0DB5}" destId="{72F0101A-F4BC-0042-B6D6-F6056B0BD54B}"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622E3B6-55CF-43A5-A9FF-2DD2C3AC344C}" type="doc">
      <dgm:prSet loTypeId="urn:microsoft.com/office/officeart/2008/layout/HexagonCluster" loCatId="picture" qsTypeId="urn:microsoft.com/office/officeart/2005/8/quickstyle/simple1" qsCatId="simple" csTypeId="urn:microsoft.com/office/officeart/2005/8/colors/accent1_2" csCatId="accent1" phldr="1"/>
      <dgm:spPr/>
    </dgm:pt>
    <dgm:pt modelId="{EE721CC3-B538-4438-B677-146192E6B14E}">
      <dgm:prSet phldrT="[Text]"/>
      <dgm:spPr>
        <a:solidFill>
          <a:schemeClr val="tx1"/>
        </a:solidFill>
        <a:ln>
          <a:noFill/>
        </a:ln>
      </dgm:spPr>
      <dgm:t>
        <a:bodyPr/>
        <a:lstStyle/>
        <a:p>
          <a:pPr>
            <a:buNone/>
          </a:pPr>
          <a:r>
            <a:rPr lang="en-US" b="1" dirty="0"/>
            <a:t>Code Exercise</a:t>
          </a:r>
          <a:endParaRPr lang="en-US" dirty="0"/>
        </a:p>
      </dgm:t>
    </dgm:pt>
    <dgm:pt modelId="{BEE4E1CD-4147-4D19-91CF-A6311B9BADE3}" type="parTrans" cxnId="{94F21FE5-AFBB-4AF3-900C-FE97C21AEBFD}">
      <dgm:prSet/>
      <dgm:spPr/>
      <dgm:t>
        <a:bodyPr/>
        <a:lstStyle/>
        <a:p>
          <a:endParaRPr lang="en-US"/>
        </a:p>
      </dgm:t>
    </dgm:pt>
    <dgm:pt modelId="{DF02D7E6-D5FD-4243-804C-B34B1937C3E1}" type="sibTrans" cxnId="{94F21FE5-AFBB-4AF3-900C-FE97C21AEBFD}">
      <dgm:prSet/>
      <dgm:spPr>
        <a:blipFill>
          <a:blip xmlns:r="http://schemas.openxmlformats.org/officeDocument/2006/relationships" r:embed="rId1"/>
          <a:srcRect/>
          <a:stretch>
            <a:fillRect t="-23000" b="-23000"/>
          </a:stretch>
        </a:blipFill>
        <a:ln>
          <a:noFill/>
        </a:ln>
      </dgm:spPr>
      <dgm:t>
        <a:bodyPr/>
        <a:lstStyle/>
        <a:p>
          <a:endParaRPr lang="en-US"/>
        </a:p>
      </dgm:t>
    </dgm:pt>
    <dgm:pt modelId="{FB0CB1B7-339F-4A98-A937-9FCC175CF828}" type="pres">
      <dgm:prSet presAssocID="{6622E3B6-55CF-43A5-A9FF-2DD2C3AC344C}" presName="Name0" presStyleCnt="0">
        <dgm:presLayoutVars>
          <dgm:chMax val="21"/>
          <dgm:chPref val="21"/>
        </dgm:presLayoutVars>
      </dgm:prSet>
      <dgm:spPr/>
    </dgm:pt>
    <dgm:pt modelId="{20CB3AB1-3FE3-4E1A-8E7D-41F1D84B48C1}" type="pres">
      <dgm:prSet presAssocID="{EE721CC3-B538-4438-B677-146192E6B14E}" presName="text1" presStyleCnt="0"/>
      <dgm:spPr/>
    </dgm:pt>
    <dgm:pt modelId="{0A755203-434D-409F-B5D5-2BC98D428C9F}" type="pres">
      <dgm:prSet presAssocID="{EE721CC3-B538-4438-B677-146192E6B14E}" presName="textRepeatNode" presStyleLbl="alignNode1" presStyleIdx="0" presStyleCnt="1" custLinFactNeighborX="-1766" custLinFactNeighborY="-2672">
        <dgm:presLayoutVars>
          <dgm:chMax val="0"/>
          <dgm:chPref val="0"/>
          <dgm:bulletEnabled val="1"/>
        </dgm:presLayoutVars>
      </dgm:prSet>
      <dgm:spPr/>
    </dgm:pt>
    <dgm:pt modelId="{BE3048D1-541E-41EC-90FE-A2122ABA7E35}" type="pres">
      <dgm:prSet presAssocID="{EE721CC3-B538-4438-B677-146192E6B14E}" presName="textaccent1" presStyleCnt="0"/>
      <dgm:spPr/>
    </dgm:pt>
    <dgm:pt modelId="{65237A87-BC77-4B0F-9C5C-E76BA1C4144F}" type="pres">
      <dgm:prSet presAssocID="{EE721CC3-B538-4438-B677-146192E6B14E}" presName="accentRepeatNode" presStyleLbl="solidAlignAcc1" presStyleIdx="0" presStyleCnt="2" custLinFactX="-123886" custLinFactNeighborX="-200000" custLinFactNeighborY="99954"/>
      <dgm:spPr>
        <a:ln>
          <a:noFill/>
        </a:ln>
      </dgm:spPr>
    </dgm:pt>
    <dgm:pt modelId="{49CCA6A9-55FF-48D1-BCC9-6E6BA568FE39}" type="pres">
      <dgm:prSet presAssocID="{DF02D7E6-D5FD-4243-804C-B34B1937C3E1}" presName="image1" presStyleCnt="0"/>
      <dgm:spPr/>
    </dgm:pt>
    <dgm:pt modelId="{DCE621C3-2A37-495F-BDC7-691D005D9D61}" type="pres">
      <dgm:prSet presAssocID="{DF02D7E6-D5FD-4243-804C-B34B1937C3E1}" presName="imageRepeatNode" presStyleLbl="alignAcc1" presStyleIdx="0" presStyleCnt="1"/>
      <dgm:spPr/>
    </dgm:pt>
    <dgm:pt modelId="{F06DF176-2376-41B0-BB97-8EBA4D9D3857}" type="pres">
      <dgm:prSet presAssocID="{DF02D7E6-D5FD-4243-804C-B34B1937C3E1}" presName="imageaccent1" presStyleCnt="0"/>
      <dgm:spPr/>
    </dgm:pt>
    <dgm:pt modelId="{33A3DCB6-4475-4FA1-BBF8-920B0A59FA64}" type="pres">
      <dgm:prSet presAssocID="{DF02D7E6-D5FD-4243-804C-B34B1937C3E1}" presName="accentRepeatNode" presStyleLbl="solidAlignAcc1" presStyleIdx="1" presStyleCnt="2" custLinFactX="137508" custLinFactY="-200000" custLinFactNeighborX="200000" custLinFactNeighborY="-254177"/>
      <dgm:spPr>
        <a:ln>
          <a:noFill/>
        </a:ln>
      </dgm:spPr>
    </dgm:pt>
  </dgm:ptLst>
  <dgm:cxnLst>
    <dgm:cxn modelId="{3D3EFC47-8097-4BCF-8A38-7212D4E675D7}" type="presOf" srcId="{6622E3B6-55CF-43A5-A9FF-2DD2C3AC344C}" destId="{FB0CB1B7-339F-4A98-A937-9FCC175CF828}" srcOrd="0" destOrd="0" presId="urn:microsoft.com/office/officeart/2008/layout/HexagonCluster"/>
    <dgm:cxn modelId="{5777FF53-B877-477E-AAD3-10177E366F30}" type="presOf" srcId="{DF02D7E6-D5FD-4243-804C-B34B1937C3E1}" destId="{DCE621C3-2A37-495F-BDC7-691D005D9D61}" srcOrd="0" destOrd="0" presId="urn:microsoft.com/office/officeart/2008/layout/HexagonCluster"/>
    <dgm:cxn modelId="{58C7F591-93B9-4C12-94C2-121F53A5EA85}" type="presOf" srcId="{EE721CC3-B538-4438-B677-146192E6B14E}" destId="{0A755203-434D-409F-B5D5-2BC98D428C9F}" srcOrd="0" destOrd="0" presId="urn:microsoft.com/office/officeart/2008/layout/HexagonCluster"/>
    <dgm:cxn modelId="{94F21FE5-AFBB-4AF3-900C-FE97C21AEBFD}" srcId="{6622E3B6-55CF-43A5-A9FF-2DD2C3AC344C}" destId="{EE721CC3-B538-4438-B677-146192E6B14E}" srcOrd="0" destOrd="0" parTransId="{BEE4E1CD-4147-4D19-91CF-A6311B9BADE3}" sibTransId="{DF02D7E6-D5FD-4243-804C-B34B1937C3E1}"/>
    <dgm:cxn modelId="{4AB73933-EB74-4044-B89C-BB8E80736A43}" type="presParOf" srcId="{FB0CB1B7-339F-4A98-A937-9FCC175CF828}" destId="{20CB3AB1-3FE3-4E1A-8E7D-41F1D84B48C1}" srcOrd="0" destOrd="0" presId="urn:microsoft.com/office/officeart/2008/layout/HexagonCluster"/>
    <dgm:cxn modelId="{FF738716-72BB-4502-BFEE-5B7E0A87B0C5}" type="presParOf" srcId="{20CB3AB1-3FE3-4E1A-8E7D-41F1D84B48C1}" destId="{0A755203-434D-409F-B5D5-2BC98D428C9F}" srcOrd="0" destOrd="0" presId="urn:microsoft.com/office/officeart/2008/layout/HexagonCluster"/>
    <dgm:cxn modelId="{90AD96A2-0BDD-4506-9DF6-959BE022998C}" type="presParOf" srcId="{FB0CB1B7-339F-4A98-A937-9FCC175CF828}" destId="{BE3048D1-541E-41EC-90FE-A2122ABA7E35}" srcOrd="1" destOrd="0" presId="urn:microsoft.com/office/officeart/2008/layout/HexagonCluster"/>
    <dgm:cxn modelId="{6BA51BA6-15E5-4C36-8F0C-16157FCB8C76}" type="presParOf" srcId="{BE3048D1-541E-41EC-90FE-A2122ABA7E35}" destId="{65237A87-BC77-4B0F-9C5C-E76BA1C4144F}" srcOrd="0" destOrd="0" presId="urn:microsoft.com/office/officeart/2008/layout/HexagonCluster"/>
    <dgm:cxn modelId="{6C7D5CB6-325F-4645-9534-3EBA639CFC4C}" type="presParOf" srcId="{FB0CB1B7-339F-4A98-A937-9FCC175CF828}" destId="{49CCA6A9-55FF-48D1-BCC9-6E6BA568FE39}" srcOrd="2" destOrd="0" presId="urn:microsoft.com/office/officeart/2008/layout/HexagonCluster"/>
    <dgm:cxn modelId="{8B0364B0-C565-44BA-951B-76583420E7BC}" type="presParOf" srcId="{49CCA6A9-55FF-48D1-BCC9-6E6BA568FE39}" destId="{DCE621C3-2A37-495F-BDC7-691D005D9D61}" srcOrd="0" destOrd="0" presId="urn:microsoft.com/office/officeart/2008/layout/HexagonCluster"/>
    <dgm:cxn modelId="{52F6D743-694E-419A-AB4E-307435335FA5}" type="presParOf" srcId="{FB0CB1B7-339F-4A98-A937-9FCC175CF828}" destId="{F06DF176-2376-41B0-BB97-8EBA4D9D3857}" srcOrd="3" destOrd="0" presId="urn:microsoft.com/office/officeart/2008/layout/HexagonCluster"/>
    <dgm:cxn modelId="{48B1EB22-F007-4433-BF3E-F9FE8B023ED9}" type="presParOf" srcId="{F06DF176-2376-41B0-BB97-8EBA4D9D3857}" destId="{33A3DCB6-4475-4FA1-BBF8-920B0A59FA64}" srcOrd="0" destOrd="0" presId="urn:microsoft.com/office/officeart/2008/layout/HexagonCluster"/>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359B53-ADBC-3548-85E6-F809264E17B2}">
      <dsp:nvSpPr>
        <dsp:cNvPr id="0" name=""/>
        <dsp:cNvSpPr/>
      </dsp:nvSpPr>
      <dsp:spPr>
        <a:xfrm>
          <a:off x="0" y="24406"/>
          <a:ext cx="6245265" cy="93541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Feature Matching</a:t>
          </a:r>
        </a:p>
      </dsp:txBody>
      <dsp:txXfrm>
        <a:off x="45663" y="70069"/>
        <a:ext cx="6153939" cy="844089"/>
      </dsp:txXfrm>
    </dsp:sp>
    <dsp:sp modelId="{C3139916-8FAE-9E49-926C-95CE91205616}">
      <dsp:nvSpPr>
        <dsp:cNvPr id="0" name=""/>
        <dsp:cNvSpPr/>
      </dsp:nvSpPr>
      <dsp:spPr>
        <a:xfrm>
          <a:off x="0" y="959821"/>
          <a:ext cx="6245265" cy="15742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9530" rIns="277368" bIns="49530" numCol="1" spcCol="1270" anchor="t" anchorCtr="0">
          <a:noAutofit/>
        </a:bodyPr>
        <a:lstStyle/>
        <a:p>
          <a:pPr marL="285750" lvl="1" indent="-285750" algn="l" defTabSz="1333500">
            <a:lnSpc>
              <a:spcPct val="90000"/>
            </a:lnSpc>
            <a:spcBef>
              <a:spcPct val="0"/>
            </a:spcBef>
            <a:spcAft>
              <a:spcPct val="20000"/>
            </a:spcAft>
            <a:buChar char="•"/>
          </a:pPr>
          <a:r>
            <a:rPr lang="en-US" sz="3000" kern="1200"/>
            <a:t>Feature Detection</a:t>
          </a:r>
        </a:p>
        <a:p>
          <a:pPr marL="285750" lvl="1" indent="-285750" algn="l" defTabSz="1333500">
            <a:lnSpc>
              <a:spcPct val="90000"/>
            </a:lnSpc>
            <a:spcBef>
              <a:spcPct val="0"/>
            </a:spcBef>
            <a:spcAft>
              <a:spcPct val="20000"/>
            </a:spcAft>
            <a:buChar char="•"/>
          </a:pPr>
          <a:r>
            <a:rPr lang="en-US" sz="3000" kern="1200"/>
            <a:t>Feature Description</a:t>
          </a:r>
        </a:p>
        <a:p>
          <a:pPr marL="285750" lvl="1" indent="-285750" algn="l" defTabSz="1333500">
            <a:lnSpc>
              <a:spcPct val="90000"/>
            </a:lnSpc>
            <a:spcBef>
              <a:spcPct val="0"/>
            </a:spcBef>
            <a:spcAft>
              <a:spcPct val="20000"/>
            </a:spcAft>
            <a:buChar char="•"/>
          </a:pPr>
          <a:r>
            <a:rPr lang="en-US" sz="3000" kern="1200"/>
            <a:t>Feature Matching</a:t>
          </a:r>
        </a:p>
      </dsp:txBody>
      <dsp:txXfrm>
        <a:off x="0" y="959821"/>
        <a:ext cx="6245265" cy="1574235"/>
      </dsp:txXfrm>
    </dsp:sp>
    <dsp:sp modelId="{B2AC4D21-BF9A-9847-905A-2C115CAFA00B}">
      <dsp:nvSpPr>
        <dsp:cNvPr id="0" name=""/>
        <dsp:cNvSpPr/>
      </dsp:nvSpPr>
      <dsp:spPr>
        <a:xfrm>
          <a:off x="0" y="2534056"/>
          <a:ext cx="6245265" cy="935415"/>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Superpoint</a:t>
          </a:r>
        </a:p>
      </dsp:txBody>
      <dsp:txXfrm>
        <a:off x="45663" y="2579719"/>
        <a:ext cx="6153939" cy="844089"/>
      </dsp:txXfrm>
    </dsp:sp>
    <dsp:sp modelId="{A05E6159-D94F-1241-AC47-930AED668543}">
      <dsp:nvSpPr>
        <dsp:cNvPr id="0" name=""/>
        <dsp:cNvSpPr/>
      </dsp:nvSpPr>
      <dsp:spPr>
        <a:xfrm>
          <a:off x="0" y="3581791"/>
          <a:ext cx="6245265" cy="935415"/>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Lightglue</a:t>
          </a:r>
        </a:p>
      </dsp:txBody>
      <dsp:txXfrm>
        <a:off x="45663" y="3627454"/>
        <a:ext cx="6153939" cy="844089"/>
      </dsp:txXfrm>
    </dsp:sp>
    <dsp:sp modelId="{AA84EAD5-C900-EC4E-B8B2-02E2C3ED92C2}">
      <dsp:nvSpPr>
        <dsp:cNvPr id="0" name=""/>
        <dsp:cNvSpPr/>
      </dsp:nvSpPr>
      <dsp:spPr>
        <a:xfrm>
          <a:off x="0" y="4629526"/>
          <a:ext cx="6245265" cy="935415"/>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Practice Exercise</a:t>
          </a:r>
        </a:p>
      </dsp:txBody>
      <dsp:txXfrm>
        <a:off x="45663" y="4675189"/>
        <a:ext cx="6153939" cy="8440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9C4994-596A-984F-90E2-E46A211A1F7E}">
      <dsp:nvSpPr>
        <dsp:cNvPr id="0" name=""/>
        <dsp:cNvSpPr/>
      </dsp:nvSpPr>
      <dsp:spPr>
        <a:xfrm rot="5400000">
          <a:off x="6589693" y="-2661723"/>
          <a:ext cx="1121829" cy="6729984"/>
        </a:xfrm>
        <a:prstGeom prst="round2Same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43815" rIns="87630" bIns="43815" numCol="1" spcCol="1270" anchor="ctr" anchorCtr="0">
          <a:noAutofit/>
        </a:bodyPr>
        <a:lstStyle/>
        <a:p>
          <a:pPr marL="228600" lvl="1" indent="-228600" algn="l" defTabSz="1022350">
            <a:lnSpc>
              <a:spcPct val="90000"/>
            </a:lnSpc>
            <a:spcBef>
              <a:spcPct val="0"/>
            </a:spcBef>
            <a:spcAft>
              <a:spcPct val="15000"/>
            </a:spcAft>
            <a:buChar char="•"/>
          </a:pPr>
          <a:r>
            <a:rPr lang="en-US" sz="2300" kern="1200"/>
            <a:t>Detect key features in the image. </a:t>
          </a:r>
        </a:p>
      </dsp:txBody>
      <dsp:txXfrm rot="-5400000">
        <a:off x="3785616" y="197117"/>
        <a:ext cx="6675221" cy="1012303"/>
      </dsp:txXfrm>
    </dsp:sp>
    <dsp:sp modelId="{4C3CBA84-61B1-4446-89C5-BAA4A229EBA6}">
      <dsp:nvSpPr>
        <dsp:cNvPr id="0" name=""/>
        <dsp:cNvSpPr/>
      </dsp:nvSpPr>
      <dsp:spPr>
        <a:xfrm>
          <a:off x="0" y="2124"/>
          <a:ext cx="3785616" cy="1402286"/>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74295" rIns="148590" bIns="74295" numCol="1" spcCol="1270" anchor="ctr" anchorCtr="0">
          <a:noAutofit/>
        </a:bodyPr>
        <a:lstStyle/>
        <a:p>
          <a:pPr marL="0" lvl="0" indent="0" algn="ctr" defTabSz="1733550">
            <a:lnSpc>
              <a:spcPct val="90000"/>
            </a:lnSpc>
            <a:spcBef>
              <a:spcPct val="0"/>
            </a:spcBef>
            <a:spcAft>
              <a:spcPct val="35000"/>
            </a:spcAft>
            <a:buNone/>
          </a:pPr>
          <a:r>
            <a:rPr lang="en-US" sz="3900" kern="1200" dirty="0"/>
            <a:t>Feature Detection</a:t>
          </a:r>
        </a:p>
      </dsp:txBody>
      <dsp:txXfrm>
        <a:off x="68454" y="70578"/>
        <a:ext cx="3648708" cy="1265378"/>
      </dsp:txXfrm>
    </dsp:sp>
    <dsp:sp modelId="{66EAD7AE-9CCC-2E47-89F2-1594F38244F4}">
      <dsp:nvSpPr>
        <dsp:cNvPr id="0" name=""/>
        <dsp:cNvSpPr/>
      </dsp:nvSpPr>
      <dsp:spPr>
        <a:xfrm rot="5400000">
          <a:off x="6589693" y="-1189323"/>
          <a:ext cx="1121829" cy="6729984"/>
        </a:xfrm>
        <a:prstGeom prst="round2SameRect">
          <a:avLst/>
        </a:prstGeom>
        <a:solidFill>
          <a:schemeClr val="accent4">
            <a:tint val="40000"/>
            <a:alpha val="90000"/>
            <a:hueOff val="5430963"/>
            <a:satOff val="-25622"/>
            <a:lumOff val="-925"/>
            <a:alphaOff val="0"/>
          </a:schemeClr>
        </a:solidFill>
        <a:ln w="12700" cap="flat" cmpd="sng" algn="ctr">
          <a:solidFill>
            <a:schemeClr val="accent4">
              <a:tint val="40000"/>
              <a:alpha val="90000"/>
              <a:hueOff val="5430963"/>
              <a:satOff val="-25622"/>
              <a:lumOff val="-92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43815" rIns="87630" bIns="43815" numCol="1" spcCol="1270" anchor="ctr" anchorCtr="0">
          <a:noAutofit/>
        </a:bodyPr>
        <a:lstStyle/>
        <a:p>
          <a:pPr marL="228600" lvl="1" indent="-228600" algn="l" defTabSz="1022350">
            <a:lnSpc>
              <a:spcPct val="90000"/>
            </a:lnSpc>
            <a:spcBef>
              <a:spcPct val="0"/>
            </a:spcBef>
            <a:spcAft>
              <a:spcPct val="15000"/>
            </a:spcAft>
            <a:buChar char="•"/>
          </a:pPr>
          <a:r>
            <a:rPr lang="en-US" sz="2300" kern="1200"/>
            <a:t>The features are described by an array of numerical value that represents the features characteristics.</a:t>
          </a:r>
        </a:p>
      </dsp:txBody>
      <dsp:txXfrm rot="-5400000">
        <a:off x="3785616" y="1669517"/>
        <a:ext cx="6675221" cy="1012303"/>
      </dsp:txXfrm>
    </dsp:sp>
    <dsp:sp modelId="{A74513BE-1DF7-984F-8E22-E49CB16D9B6D}">
      <dsp:nvSpPr>
        <dsp:cNvPr id="0" name=""/>
        <dsp:cNvSpPr/>
      </dsp:nvSpPr>
      <dsp:spPr>
        <a:xfrm>
          <a:off x="0" y="1474525"/>
          <a:ext cx="3785616" cy="1402286"/>
        </a:xfrm>
        <a:prstGeom prst="roundRect">
          <a:avLst/>
        </a:prstGeom>
        <a:solidFill>
          <a:schemeClr val="accent4">
            <a:hueOff val="4900445"/>
            <a:satOff val="-20388"/>
            <a:lumOff val="48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74295" rIns="148590" bIns="74295" numCol="1" spcCol="1270" anchor="ctr" anchorCtr="0">
          <a:noAutofit/>
        </a:bodyPr>
        <a:lstStyle/>
        <a:p>
          <a:pPr marL="0" lvl="0" indent="0" algn="ctr" defTabSz="1733550">
            <a:lnSpc>
              <a:spcPct val="90000"/>
            </a:lnSpc>
            <a:spcBef>
              <a:spcPct val="0"/>
            </a:spcBef>
            <a:spcAft>
              <a:spcPct val="35000"/>
            </a:spcAft>
            <a:buNone/>
          </a:pPr>
          <a:r>
            <a:rPr lang="en-US" sz="3900" kern="1200"/>
            <a:t>Feature Description</a:t>
          </a:r>
        </a:p>
      </dsp:txBody>
      <dsp:txXfrm>
        <a:off x="68454" y="1542979"/>
        <a:ext cx="3648708" cy="1265378"/>
      </dsp:txXfrm>
    </dsp:sp>
    <dsp:sp modelId="{BB5E47F6-1828-794A-9CB1-7304D6A1511E}">
      <dsp:nvSpPr>
        <dsp:cNvPr id="0" name=""/>
        <dsp:cNvSpPr/>
      </dsp:nvSpPr>
      <dsp:spPr>
        <a:xfrm rot="5400000">
          <a:off x="6589693" y="283077"/>
          <a:ext cx="1121829" cy="6729984"/>
        </a:xfrm>
        <a:prstGeom prst="round2SameRect">
          <a:avLst/>
        </a:prstGeom>
        <a:solidFill>
          <a:schemeClr val="accent4">
            <a:tint val="40000"/>
            <a:alpha val="90000"/>
            <a:hueOff val="10861925"/>
            <a:satOff val="-51245"/>
            <a:lumOff val="-1851"/>
            <a:alphaOff val="0"/>
          </a:schemeClr>
        </a:solidFill>
        <a:ln w="12700" cap="flat" cmpd="sng" algn="ctr">
          <a:solidFill>
            <a:schemeClr val="accent4">
              <a:tint val="40000"/>
              <a:alpha val="90000"/>
              <a:hueOff val="10861925"/>
              <a:satOff val="-51245"/>
              <a:lumOff val="-185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43815" rIns="87630" bIns="43815" numCol="1" spcCol="1270" anchor="ctr" anchorCtr="0">
          <a:noAutofit/>
        </a:bodyPr>
        <a:lstStyle/>
        <a:p>
          <a:pPr marL="228600" lvl="1" indent="-228600" algn="l" defTabSz="1022350">
            <a:lnSpc>
              <a:spcPct val="90000"/>
            </a:lnSpc>
            <a:spcBef>
              <a:spcPct val="0"/>
            </a:spcBef>
            <a:spcAft>
              <a:spcPct val="15000"/>
            </a:spcAft>
            <a:buChar char="•"/>
          </a:pPr>
          <a:r>
            <a:rPr lang="en-US" sz="2300" kern="1200"/>
            <a:t>The feature descriptors of the images are compared to find a match.</a:t>
          </a:r>
        </a:p>
      </dsp:txBody>
      <dsp:txXfrm rot="-5400000">
        <a:off x="3785616" y="3141918"/>
        <a:ext cx="6675221" cy="1012303"/>
      </dsp:txXfrm>
    </dsp:sp>
    <dsp:sp modelId="{A55997B6-DAFF-7B46-A23F-C399BA540957}">
      <dsp:nvSpPr>
        <dsp:cNvPr id="0" name=""/>
        <dsp:cNvSpPr/>
      </dsp:nvSpPr>
      <dsp:spPr>
        <a:xfrm>
          <a:off x="0" y="2946926"/>
          <a:ext cx="3785616" cy="1402286"/>
        </a:xfrm>
        <a:prstGeom prst="roundRect">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74295" rIns="148590" bIns="74295" numCol="1" spcCol="1270" anchor="ctr" anchorCtr="0">
          <a:noAutofit/>
        </a:bodyPr>
        <a:lstStyle/>
        <a:p>
          <a:pPr marL="0" lvl="0" indent="0" algn="ctr" defTabSz="1733550">
            <a:lnSpc>
              <a:spcPct val="90000"/>
            </a:lnSpc>
            <a:spcBef>
              <a:spcPct val="0"/>
            </a:spcBef>
            <a:spcAft>
              <a:spcPct val="35000"/>
            </a:spcAft>
            <a:buNone/>
          </a:pPr>
          <a:r>
            <a:rPr lang="en-US" sz="3900" kern="1200"/>
            <a:t>Feature Matching</a:t>
          </a:r>
        </a:p>
      </dsp:txBody>
      <dsp:txXfrm>
        <a:off x="68454" y="3015380"/>
        <a:ext cx="3648708" cy="12653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A76637-275C-224E-BF1E-BA53326B819E}">
      <dsp:nvSpPr>
        <dsp:cNvPr id="0" name=""/>
        <dsp:cNvSpPr/>
      </dsp:nvSpPr>
      <dsp:spPr>
        <a:xfrm>
          <a:off x="0" y="2703"/>
          <a:ext cx="690051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37F0739-DC02-074D-A0CF-FFE5041B2708}">
      <dsp:nvSpPr>
        <dsp:cNvPr id="0" name=""/>
        <dsp:cNvSpPr/>
      </dsp:nvSpPr>
      <dsp:spPr>
        <a:xfrm>
          <a:off x="0" y="2703"/>
          <a:ext cx="6900512" cy="1843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b="0" i="0" kern="1200"/>
            <a:t>DL features are abstract and automatically learned.</a:t>
          </a:r>
          <a:endParaRPr lang="en-US" sz="2900" kern="1200"/>
        </a:p>
      </dsp:txBody>
      <dsp:txXfrm>
        <a:off x="0" y="2703"/>
        <a:ext cx="6900512" cy="1843578"/>
      </dsp:txXfrm>
    </dsp:sp>
    <dsp:sp modelId="{4B59B864-FEB3-DF46-9A6D-65A3C45E541C}">
      <dsp:nvSpPr>
        <dsp:cNvPr id="0" name=""/>
        <dsp:cNvSpPr/>
      </dsp:nvSpPr>
      <dsp:spPr>
        <a:xfrm>
          <a:off x="0" y="1846281"/>
          <a:ext cx="6900512"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136924-C125-7745-9A62-B393B9B43A11}">
      <dsp:nvSpPr>
        <dsp:cNvPr id="0" name=""/>
        <dsp:cNvSpPr/>
      </dsp:nvSpPr>
      <dsp:spPr>
        <a:xfrm>
          <a:off x="0" y="1846281"/>
          <a:ext cx="6900512" cy="1843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b="0" i="0" kern="1200"/>
            <a:t>Point features are specific, detectable points used for image analysis tasks.</a:t>
          </a:r>
          <a:endParaRPr lang="en-US" sz="2900" kern="1200"/>
        </a:p>
      </dsp:txBody>
      <dsp:txXfrm>
        <a:off x="0" y="1846281"/>
        <a:ext cx="6900512" cy="1843578"/>
      </dsp:txXfrm>
    </dsp:sp>
    <dsp:sp modelId="{01A3CAA8-ABEB-0140-97D0-2D0C2B04CC47}">
      <dsp:nvSpPr>
        <dsp:cNvPr id="0" name=""/>
        <dsp:cNvSpPr/>
      </dsp:nvSpPr>
      <dsp:spPr>
        <a:xfrm>
          <a:off x="0" y="3689859"/>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5FE6550-E41A-5148-9507-BAA9C948D598}">
      <dsp:nvSpPr>
        <dsp:cNvPr id="0" name=""/>
        <dsp:cNvSpPr/>
      </dsp:nvSpPr>
      <dsp:spPr>
        <a:xfrm>
          <a:off x="0" y="3689859"/>
          <a:ext cx="6900512" cy="1843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b="0" i="0" kern="1200"/>
            <a:t>DL can be used to specifically learn ‘</a:t>
          </a:r>
          <a:r>
            <a:rPr lang="en-US" sz="2900" b="1" i="0" kern="1200"/>
            <a:t>Point Features</a:t>
          </a:r>
          <a:r>
            <a:rPr lang="en-US" sz="2900" b="0" i="0" kern="1200"/>
            <a:t>’  and match them across multiple views using their automatically learning characteristics.</a:t>
          </a:r>
          <a:endParaRPr lang="en-US" sz="2900" kern="1200"/>
        </a:p>
      </dsp:txBody>
      <dsp:txXfrm>
        <a:off x="0" y="3689859"/>
        <a:ext cx="6900512" cy="184357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4D4507-1D8A-4785-8158-0162E081DB17}">
      <dsp:nvSpPr>
        <dsp:cNvPr id="0" name=""/>
        <dsp:cNvSpPr/>
      </dsp:nvSpPr>
      <dsp:spPr>
        <a:xfrm>
          <a:off x="4237967" y="2560074"/>
          <a:ext cx="5127705" cy="4415795"/>
        </a:xfrm>
        <a:prstGeom prst="hexagon">
          <a:avLst>
            <a:gd name="adj" fmla="val 25000"/>
            <a:gd name="vf" fmla="val 115470"/>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82550" rIns="0" bIns="82550" numCol="1" spcCol="1270" anchor="ctr" anchorCtr="0">
          <a:noAutofit/>
        </a:bodyPr>
        <a:lstStyle/>
        <a:p>
          <a:pPr marL="0" lvl="0" indent="0" algn="ctr" defTabSz="2889250">
            <a:lnSpc>
              <a:spcPct val="90000"/>
            </a:lnSpc>
            <a:spcBef>
              <a:spcPct val="0"/>
            </a:spcBef>
            <a:spcAft>
              <a:spcPct val="35000"/>
            </a:spcAft>
            <a:buNone/>
          </a:pPr>
          <a:r>
            <a:rPr lang="en-US" sz="6500" b="1" kern="1200" dirty="0"/>
            <a:t>New Research</a:t>
          </a:r>
          <a:endParaRPr lang="en-US" sz="6500" kern="1200" dirty="0"/>
        </a:p>
      </dsp:txBody>
      <dsp:txXfrm>
        <a:off x="5033259" y="3244951"/>
        <a:ext cx="3537121" cy="3046041"/>
      </dsp:txXfrm>
    </dsp:sp>
    <dsp:sp modelId="{307863CF-3196-4982-A4A1-9350DC3D2006}">
      <dsp:nvSpPr>
        <dsp:cNvPr id="0" name=""/>
        <dsp:cNvSpPr/>
      </dsp:nvSpPr>
      <dsp:spPr>
        <a:xfrm>
          <a:off x="2317546" y="5328833"/>
          <a:ext cx="598466" cy="516526"/>
        </a:xfrm>
        <a:prstGeom prst="hexagon">
          <a:avLst>
            <a:gd name="adj" fmla="val 25000"/>
            <a:gd name="vf" fmla="val 115470"/>
          </a:avLst>
        </a:prstGeom>
        <a:solidFill>
          <a:schemeClr val="lt1">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3690CE93-82B8-41F6-9308-42AD687FE3A5}">
      <dsp:nvSpPr>
        <dsp:cNvPr id="0" name=""/>
        <dsp:cNvSpPr/>
      </dsp:nvSpPr>
      <dsp:spPr>
        <a:xfrm>
          <a:off x="0" y="372101"/>
          <a:ext cx="5121149" cy="4414445"/>
        </a:xfrm>
        <a:prstGeom prst="hexagon">
          <a:avLst>
            <a:gd name="adj" fmla="val 25000"/>
            <a:gd name="vf" fmla="val 11547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t="-27000" b="-27000"/>
          </a:stretch>
        </a:blip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8DBF6817-9EF6-4D1B-8C42-364C14040C52}">
      <dsp:nvSpPr>
        <dsp:cNvPr id="0" name=""/>
        <dsp:cNvSpPr/>
      </dsp:nvSpPr>
      <dsp:spPr>
        <a:xfrm>
          <a:off x="6434327" y="1058273"/>
          <a:ext cx="598466" cy="516526"/>
        </a:xfrm>
        <a:prstGeom prst="hexagon">
          <a:avLst>
            <a:gd name="adj" fmla="val 25000"/>
            <a:gd name="vf" fmla="val 115470"/>
          </a:avLst>
        </a:prstGeom>
        <a:solidFill>
          <a:schemeClr val="lt1">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794D17-136C-994D-858F-B38A00230F30}">
      <dsp:nvSpPr>
        <dsp:cNvPr id="0" name=""/>
        <dsp:cNvSpPr/>
      </dsp:nvSpPr>
      <dsp:spPr>
        <a:xfrm>
          <a:off x="0" y="0"/>
          <a:ext cx="690051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8515FB-E5FC-3145-AC3E-6CD84875FAAD}">
      <dsp:nvSpPr>
        <dsp:cNvPr id="0" name=""/>
        <dsp:cNvSpPr/>
      </dsp:nvSpPr>
      <dsp:spPr>
        <a:xfrm>
          <a:off x="0" y="0"/>
          <a:ext cx="6900512" cy="2768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b="1" kern="1200"/>
            <a:t>SuperGlue:</a:t>
          </a:r>
          <a:r>
            <a:rPr lang="en-US" sz="3300" kern="1200"/>
            <a:t> uses a deep network that considers both images at the same time to match sparce points. It also uses </a:t>
          </a:r>
          <a:r>
            <a:rPr lang="en-US" sz="3300" b="1" kern="1200"/>
            <a:t>Transformers</a:t>
          </a:r>
          <a:r>
            <a:rPr lang="en-US" sz="3300" kern="1200"/>
            <a:t> and their ability to use self-attention and cross-attention. </a:t>
          </a:r>
        </a:p>
      </dsp:txBody>
      <dsp:txXfrm>
        <a:off x="0" y="0"/>
        <a:ext cx="6900512" cy="2768070"/>
      </dsp:txXfrm>
    </dsp:sp>
    <dsp:sp modelId="{B16AF8EB-3ECD-1747-9E5C-BA8B1329650C}">
      <dsp:nvSpPr>
        <dsp:cNvPr id="0" name=""/>
        <dsp:cNvSpPr/>
      </dsp:nvSpPr>
      <dsp:spPr>
        <a:xfrm>
          <a:off x="0" y="2768070"/>
          <a:ext cx="6900512"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089B6C-F145-3E49-86C5-CC16D497816A}">
      <dsp:nvSpPr>
        <dsp:cNvPr id="0" name=""/>
        <dsp:cNvSpPr/>
      </dsp:nvSpPr>
      <dsp:spPr>
        <a:xfrm>
          <a:off x="0" y="2768070"/>
          <a:ext cx="6900512" cy="2768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b="1" kern="1200"/>
            <a:t>LightGlue </a:t>
          </a:r>
          <a:r>
            <a:rPr lang="en-US" sz="3300" kern="1200"/>
            <a:t>uses the underlining architecture and added features to improve the previous limitations. (Computational expensive to run and to train)</a:t>
          </a:r>
        </a:p>
      </dsp:txBody>
      <dsp:txXfrm>
        <a:off x="0" y="2768070"/>
        <a:ext cx="6900512" cy="276807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755203-434D-409F-B5D5-2BC98D428C9F}">
      <dsp:nvSpPr>
        <dsp:cNvPr id="0" name=""/>
        <dsp:cNvSpPr/>
      </dsp:nvSpPr>
      <dsp:spPr>
        <a:xfrm>
          <a:off x="4229214" y="2823332"/>
          <a:ext cx="5228843" cy="4502891"/>
        </a:xfrm>
        <a:prstGeom prst="hexagon">
          <a:avLst>
            <a:gd name="adj" fmla="val 25000"/>
            <a:gd name="vf" fmla="val 115470"/>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82550" rIns="0" bIns="82550" numCol="1" spcCol="1270" anchor="ctr" anchorCtr="0">
          <a:noAutofit/>
        </a:bodyPr>
        <a:lstStyle/>
        <a:p>
          <a:pPr marL="0" lvl="0" indent="0" algn="ctr" defTabSz="2889250">
            <a:lnSpc>
              <a:spcPct val="90000"/>
            </a:lnSpc>
            <a:spcBef>
              <a:spcPct val="0"/>
            </a:spcBef>
            <a:spcAft>
              <a:spcPct val="35000"/>
            </a:spcAft>
            <a:buNone/>
          </a:pPr>
          <a:r>
            <a:rPr lang="en-US" sz="6500" b="1" kern="1200" dirty="0"/>
            <a:t>Code Exercise</a:t>
          </a:r>
          <a:endParaRPr lang="en-US" sz="6500" kern="1200" dirty="0"/>
        </a:p>
      </dsp:txBody>
      <dsp:txXfrm>
        <a:off x="5040192" y="3521717"/>
        <a:ext cx="3606887" cy="3106121"/>
      </dsp:txXfrm>
    </dsp:sp>
    <dsp:sp modelId="{65237A87-BC77-4B0F-9C5C-E76BA1C4144F}">
      <dsp:nvSpPr>
        <dsp:cNvPr id="0" name=""/>
        <dsp:cNvSpPr/>
      </dsp:nvSpPr>
      <dsp:spPr>
        <a:xfrm>
          <a:off x="2466264" y="5458554"/>
          <a:ext cx="610270" cy="526714"/>
        </a:xfrm>
        <a:prstGeom prst="hexagon">
          <a:avLst>
            <a:gd name="adj" fmla="val 25000"/>
            <a:gd name="vf" fmla="val 115470"/>
          </a:avLst>
        </a:prstGeom>
        <a:solidFill>
          <a:schemeClr val="lt1">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CE621C3-2A37-495F-BDC7-691D005D9D61}">
      <dsp:nvSpPr>
        <dsp:cNvPr id="0" name=""/>
        <dsp:cNvSpPr/>
      </dsp:nvSpPr>
      <dsp:spPr>
        <a:xfrm>
          <a:off x="0" y="561385"/>
          <a:ext cx="5222158" cy="4501514"/>
        </a:xfrm>
        <a:prstGeom prst="hexagon">
          <a:avLst>
            <a:gd name="adj" fmla="val 25000"/>
            <a:gd name="vf" fmla="val 115470"/>
          </a:avLst>
        </a:prstGeom>
        <a:blipFill>
          <a:blip xmlns:r="http://schemas.openxmlformats.org/officeDocument/2006/relationships" r:embed="rId1"/>
          <a:srcRect/>
          <a:stretch>
            <a:fillRect t="-23000" b="-23000"/>
          </a:stretch>
        </a:blip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33A3DCB6-4475-4FA1-BBF8-920B0A59FA64}">
      <dsp:nvSpPr>
        <dsp:cNvPr id="0" name=""/>
        <dsp:cNvSpPr/>
      </dsp:nvSpPr>
      <dsp:spPr>
        <a:xfrm>
          <a:off x="5595269" y="2047578"/>
          <a:ext cx="610270" cy="526714"/>
        </a:xfrm>
        <a:prstGeom prst="hexagon">
          <a:avLst>
            <a:gd name="adj" fmla="val 25000"/>
            <a:gd name="vf" fmla="val 115470"/>
          </a:avLst>
        </a:prstGeom>
        <a:solidFill>
          <a:schemeClr val="lt1">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jpe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BEA30-E893-4826-90C3-D28676F1A634}" type="datetimeFigureOut">
              <a:rPr lang="en-US" smtClean="0"/>
              <a:t>10/15/2024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C77E87-D3DF-4AEA-8C2B-3BBEE4A5D05F}" type="slidenum">
              <a:rPr lang="en-US" smtClean="0"/>
              <a:t>‹#›</a:t>
            </a:fld>
            <a:endParaRPr lang="en-US" dirty="0"/>
          </a:p>
        </p:txBody>
      </p:sp>
    </p:spTree>
    <p:extLst>
      <p:ext uri="{BB962C8B-B14F-4D97-AF65-F5344CB8AC3E}">
        <p14:creationId xmlns:p14="http://schemas.microsoft.com/office/powerpoint/2010/main" val="3537578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Convolutional Neural Networks</a:t>
            </a:r>
          </a:p>
        </p:txBody>
      </p:sp>
      <p:sp>
        <p:nvSpPr>
          <p:cNvPr id="4" name="Slide Number Placeholder 3"/>
          <p:cNvSpPr>
            <a:spLocks noGrp="1"/>
          </p:cNvSpPr>
          <p:nvPr>
            <p:ph type="sldNum" sz="quarter" idx="5"/>
          </p:nvPr>
        </p:nvSpPr>
        <p:spPr/>
        <p:txBody>
          <a:bodyPr/>
          <a:lstStyle/>
          <a:p>
            <a:fld id="{2FC77E87-D3DF-4AEA-8C2B-3BBEE4A5D05F}" type="slidenum">
              <a:rPr lang="en-US" smtClean="0"/>
              <a:t>7</a:t>
            </a:fld>
            <a:endParaRPr lang="en-US" dirty="0"/>
          </a:p>
        </p:txBody>
      </p:sp>
    </p:spTree>
    <p:extLst>
      <p:ext uri="{BB962C8B-B14F-4D97-AF65-F5344CB8AC3E}">
        <p14:creationId xmlns:p14="http://schemas.microsoft.com/office/powerpoint/2010/main" val="21775230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git clone https://github.com/cvg/LightGlue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2FC77E87-D3DF-4AEA-8C2B-3BBEE4A5D05F}" type="slidenum">
              <a:rPr lang="en-US" smtClean="0"/>
              <a:t>26</a:t>
            </a:fld>
            <a:endParaRPr lang="en-US" dirty="0"/>
          </a:p>
        </p:txBody>
      </p:sp>
    </p:spTree>
    <p:extLst>
      <p:ext uri="{BB962C8B-B14F-4D97-AF65-F5344CB8AC3E}">
        <p14:creationId xmlns:p14="http://schemas.microsoft.com/office/powerpoint/2010/main" val="15699105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6A9955"/>
                </a:solidFill>
                <a:effectLst/>
                <a:latin typeface="Consolas" panose="020B0609020204030204" pitchFamily="49" charset="0"/>
              </a:rPr>
              <a:t># .to(device) moves the tensor to the device (CPU/GPU)</a:t>
            </a:r>
            <a:endParaRPr lang="en-US" sz="1200" b="0" dirty="0">
              <a:solidFill>
                <a:srgbClr val="CCCCCC"/>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2FC77E87-D3DF-4AEA-8C2B-3BBEE4A5D05F}" type="slidenum">
              <a:rPr lang="en-US" smtClean="0"/>
              <a:t>32</a:t>
            </a:fld>
            <a:endParaRPr lang="en-US" dirty="0"/>
          </a:p>
        </p:txBody>
      </p:sp>
    </p:spTree>
    <p:extLst>
      <p:ext uri="{BB962C8B-B14F-4D97-AF65-F5344CB8AC3E}">
        <p14:creationId xmlns:p14="http://schemas.microsoft.com/office/powerpoint/2010/main" val="1049167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6A9955"/>
                </a:solidFill>
                <a:effectLst/>
                <a:latin typeface="Consolas" panose="020B0609020204030204" pitchFamily="49" charset="0"/>
              </a:rPr>
              <a:t># .to(device) moves the tensor to the device (CPU/GPU)</a:t>
            </a:r>
            <a:endParaRPr lang="en-US" sz="1200" b="0" dirty="0">
              <a:solidFill>
                <a:srgbClr val="CCCCCC"/>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2FC77E87-D3DF-4AEA-8C2B-3BBEE4A5D05F}" type="slidenum">
              <a:rPr lang="en-US" smtClean="0"/>
              <a:t>33</a:t>
            </a:fld>
            <a:endParaRPr lang="en-US" dirty="0"/>
          </a:p>
        </p:txBody>
      </p:sp>
    </p:spTree>
    <p:extLst>
      <p:ext uri="{BB962C8B-B14F-4D97-AF65-F5344CB8AC3E}">
        <p14:creationId xmlns:p14="http://schemas.microsoft.com/office/powerpoint/2010/main" val="11367613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6A9955"/>
                </a:solidFill>
                <a:effectLst/>
                <a:latin typeface="Consolas" panose="020B0609020204030204" pitchFamily="49" charset="0"/>
              </a:rPr>
              <a:t># .to(device) moves the tensor to the device (CPU/GPU)</a:t>
            </a:r>
            <a:endParaRPr lang="en-US" sz="1200" b="0" dirty="0">
              <a:solidFill>
                <a:srgbClr val="CCCCCC"/>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2FC77E87-D3DF-4AEA-8C2B-3BBEE4A5D05F}" type="slidenum">
              <a:rPr lang="en-US" smtClean="0"/>
              <a:t>34</a:t>
            </a:fld>
            <a:endParaRPr lang="en-US" dirty="0"/>
          </a:p>
        </p:txBody>
      </p:sp>
    </p:spTree>
    <p:extLst>
      <p:ext uri="{BB962C8B-B14F-4D97-AF65-F5344CB8AC3E}">
        <p14:creationId xmlns:p14="http://schemas.microsoft.com/office/powerpoint/2010/main" val="3237310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6A9955"/>
                </a:solidFill>
                <a:effectLst/>
                <a:latin typeface="Consolas" panose="020B0609020204030204" pitchFamily="49" charset="0"/>
              </a:rPr>
              <a:t># .to(device) moves the tensor to the device (CPU/GPU)</a:t>
            </a:r>
            <a:endParaRPr lang="en-US" sz="1200" b="0" dirty="0">
              <a:solidFill>
                <a:srgbClr val="CCCCCC"/>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2FC77E87-D3DF-4AEA-8C2B-3BBEE4A5D05F}" type="slidenum">
              <a:rPr lang="en-US" smtClean="0"/>
              <a:t>35</a:t>
            </a:fld>
            <a:endParaRPr lang="en-US" dirty="0"/>
          </a:p>
        </p:txBody>
      </p:sp>
    </p:spTree>
    <p:extLst>
      <p:ext uri="{BB962C8B-B14F-4D97-AF65-F5344CB8AC3E}">
        <p14:creationId xmlns:p14="http://schemas.microsoft.com/office/powerpoint/2010/main" val="2090743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advanced Techniques </a:t>
            </a:r>
          </a:p>
        </p:txBody>
      </p:sp>
      <p:sp>
        <p:nvSpPr>
          <p:cNvPr id="4" name="Slide Number Placeholder 3"/>
          <p:cNvSpPr>
            <a:spLocks noGrp="1"/>
          </p:cNvSpPr>
          <p:nvPr>
            <p:ph type="sldNum" sz="quarter" idx="5"/>
          </p:nvPr>
        </p:nvSpPr>
        <p:spPr/>
        <p:txBody>
          <a:bodyPr/>
          <a:lstStyle/>
          <a:p>
            <a:fld id="{2FC77E87-D3DF-4AEA-8C2B-3BBEE4A5D05F}" type="slidenum">
              <a:rPr lang="en-US" smtClean="0"/>
              <a:t>8</a:t>
            </a:fld>
            <a:endParaRPr lang="en-US" dirty="0"/>
          </a:p>
        </p:txBody>
      </p:sp>
    </p:spTree>
    <p:extLst>
      <p:ext uri="{BB962C8B-B14F-4D97-AF65-F5344CB8AC3E}">
        <p14:creationId xmlns:p14="http://schemas.microsoft.com/office/powerpoint/2010/main" val="2496344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Draw on the board Brute-Force Matcher, and K-Nearest Neighbor</a:t>
            </a:r>
          </a:p>
        </p:txBody>
      </p:sp>
      <p:sp>
        <p:nvSpPr>
          <p:cNvPr id="4" name="Slide Number Placeholder 3"/>
          <p:cNvSpPr>
            <a:spLocks noGrp="1"/>
          </p:cNvSpPr>
          <p:nvPr>
            <p:ph type="sldNum" sz="quarter" idx="5"/>
          </p:nvPr>
        </p:nvSpPr>
        <p:spPr/>
        <p:txBody>
          <a:bodyPr/>
          <a:lstStyle/>
          <a:p>
            <a:fld id="{2FC77E87-D3DF-4AEA-8C2B-3BBEE4A5D05F}" type="slidenum">
              <a:rPr lang="en-US" smtClean="0"/>
              <a:t>9</a:t>
            </a:fld>
            <a:endParaRPr lang="en-US" dirty="0"/>
          </a:p>
        </p:txBody>
      </p:sp>
    </p:spTree>
    <p:extLst>
      <p:ext uri="{BB962C8B-B14F-4D97-AF65-F5344CB8AC3E}">
        <p14:creationId xmlns:p14="http://schemas.microsoft.com/office/powerpoint/2010/main" val="189516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Blue are the good matches</a:t>
            </a:r>
          </a:p>
          <a:p>
            <a:r>
              <a:rPr lang="en-US" dirty="0"/>
              <a:t>Red are unmatchable</a:t>
            </a:r>
          </a:p>
          <a:p>
            <a:r>
              <a:rPr lang="en-US" dirty="0"/>
              <a:t>Other colors are non repeatable feature points that get discarded across different layers</a:t>
            </a:r>
          </a:p>
        </p:txBody>
      </p:sp>
      <p:sp>
        <p:nvSpPr>
          <p:cNvPr id="4" name="Slide Number Placeholder 3"/>
          <p:cNvSpPr>
            <a:spLocks noGrp="1"/>
          </p:cNvSpPr>
          <p:nvPr>
            <p:ph type="sldNum" sz="quarter" idx="5"/>
          </p:nvPr>
        </p:nvSpPr>
        <p:spPr/>
        <p:txBody>
          <a:bodyPr/>
          <a:lstStyle/>
          <a:p>
            <a:fld id="{2FC77E87-D3DF-4AEA-8C2B-3BBEE4A5D05F}" type="slidenum">
              <a:rPr lang="en-US" smtClean="0"/>
              <a:t>19</a:t>
            </a:fld>
            <a:endParaRPr lang="en-US" dirty="0"/>
          </a:p>
        </p:txBody>
      </p:sp>
    </p:spTree>
    <p:extLst>
      <p:ext uri="{BB962C8B-B14F-4D97-AF65-F5344CB8AC3E}">
        <p14:creationId xmlns:p14="http://schemas.microsoft.com/office/powerpoint/2010/main" val="21015376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baseline="0" dirty="0">
                <a:latin typeface="NimbusRomNo9L-Regu"/>
              </a:rPr>
              <a:t>positional encoding </a:t>
            </a:r>
            <a:r>
              <a:rPr lang="en-US" sz="1800" b="0" i="0" u="none" strike="noStrike" baseline="0" dirty="0">
                <a:latin typeface="CMSY9"/>
              </a:rPr>
              <a:t>⊙</a:t>
            </a:r>
            <a:r>
              <a:rPr lang="en-US" sz="1800" b="0" i="0" u="none" strike="noStrike" baseline="0" dirty="0">
                <a:latin typeface="NimbusRomNo9L-Regu"/>
              </a:rPr>
              <a:t>.</a:t>
            </a:r>
            <a:endParaRPr lang="en-US" dirty="0"/>
          </a:p>
        </p:txBody>
      </p:sp>
      <p:sp>
        <p:nvSpPr>
          <p:cNvPr id="4" name="Slide Number Placeholder 3"/>
          <p:cNvSpPr>
            <a:spLocks noGrp="1"/>
          </p:cNvSpPr>
          <p:nvPr>
            <p:ph type="sldNum" sz="quarter" idx="5"/>
          </p:nvPr>
        </p:nvSpPr>
        <p:spPr/>
        <p:txBody>
          <a:bodyPr/>
          <a:lstStyle/>
          <a:p>
            <a:fld id="{2FC77E87-D3DF-4AEA-8C2B-3BBEE4A5D05F}" type="slidenum">
              <a:rPr lang="en-US" smtClean="0"/>
              <a:t>20</a:t>
            </a:fld>
            <a:endParaRPr lang="en-US" dirty="0"/>
          </a:p>
        </p:txBody>
      </p:sp>
    </p:spTree>
    <p:extLst>
      <p:ext uri="{BB962C8B-B14F-4D97-AF65-F5344CB8AC3E}">
        <p14:creationId xmlns:p14="http://schemas.microsoft.com/office/powerpoint/2010/main" val="18818227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baseline="0" dirty="0">
                <a:latin typeface="NimbusRomNo9L-Regu"/>
              </a:rPr>
              <a:t>positional encoding </a:t>
            </a:r>
            <a:r>
              <a:rPr lang="en-US" sz="1800" b="0" i="0" u="none" strike="noStrike" baseline="0" dirty="0">
                <a:latin typeface="CMSY9"/>
              </a:rPr>
              <a:t>⊙</a:t>
            </a:r>
            <a:r>
              <a:rPr lang="en-US" sz="1800" b="0" i="0" u="none" strike="noStrike" baseline="0" dirty="0">
                <a:latin typeface="NimbusRomNo9L-Regu"/>
              </a:rPr>
              <a:t>.</a:t>
            </a:r>
            <a:endParaRPr lang="en-US" dirty="0"/>
          </a:p>
        </p:txBody>
      </p:sp>
      <p:sp>
        <p:nvSpPr>
          <p:cNvPr id="4" name="Slide Number Placeholder 3"/>
          <p:cNvSpPr>
            <a:spLocks noGrp="1"/>
          </p:cNvSpPr>
          <p:nvPr>
            <p:ph type="sldNum" sz="quarter" idx="5"/>
          </p:nvPr>
        </p:nvSpPr>
        <p:spPr/>
        <p:txBody>
          <a:bodyPr/>
          <a:lstStyle/>
          <a:p>
            <a:fld id="{2FC77E87-D3DF-4AEA-8C2B-3BBEE4A5D05F}" type="slidenum">
              <a:rPr lang="en-US" smtClean="0"/>
              <a:t>21</a:t>
            </a:fld>
            <a:endParaRPr lang="en-US" dirty="0"/>
          </a:p>
        </p:txBody>
      </p:sp>
    </p:spTree>
    <p:extLst>
      <p:ext uri="{BB962C8B-B14F-4D97-AF65-F5344CB8AC3E}">
        <p14:creationId xmlns:p14="http://schemas.microsoft.com/office/powerpoint/2010/main" val="31353787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baseline="0" dirty="0">
                <a:latin typeface="NimbusRomNo9L-Regu"/>
              </a:rPr>
              <a:t>positional encoding </a:t>
            </a:r>
            <a:r>
              <a:rPr lang="en-US" sz="1800" b="0" i="0" u="none" strike="noStrike" baseline="0" dirty="0">
                <a:latin typeface="CMSY9"/>
              </a:rPr>
              <a:t>⊙</a:t>
            </a:r>
            <a:r>
              <a:rPr lang="en-US" sz="1800" b="0" i="0" u="none" strike="noStrike" baseline="0" dirty="0">
                <a:latin typeface="NimbusRomNo9L-Regu"/>
              </a:rPr>
              <a:t>.</a:t>
            </a:r>
            <a:endParaRPr lang="en-US" dirty="0"/>
          </a:p>
        </p:txBody>
      </p:sp>
      <p:sp>
        <p:nvSpPr>
          <p:cNvPr id="4" name="Slide Number Placeholder 3"/>
          <p:cNvSpPr>
            <a:spLocks noGrp="1"/>
          </p:cNvSpPr>
          <p:nvPr>
            <p:ph type="sldNum" sz="quarter" idx="5"/>
          </p:nvPr>
        </p:nvSpPr>
        <p:spPr/>
        <p:txBody>
          <a:bodyPr/>
          <a:lstStyle/>
          <a:p>
            <a:fld id="{2FC77E87-D3DF-4AEA-8C2B-3BBEE4A5D05F}" type="slidenum">
              <a:rPr lang="en-US" smtClean="0"/>
              <a:t>22</a:t>
            </a:fld>
            <a:endParaRPr lang="en-US" dirty="0"/>
          </a:p>
        </p:txBody>
      </p:sp>
    </p:spTree>
    <p:extLst>
      <p:ext uri="{BB962C8B-B14F-4D97-AF65-F5344CB8AC3E}">
        <p14:creationId xmlns:p14="http://schemas.microsoft.com/office/powerpoint/2010/main" val="1787084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baseline="0" dirty="0">
                <a:latin typeface="NimbusRomNo9L-Regu"/>
              </a:rPr>
              <a:t>positional encoding </a:t>
            </a:r>
            <a:r>
              <a:rPr lang="en-US" sz="1800" b="0" i="0" u="none" strike="noStrike" baseline="0" dirty="0">
                <a:latin typeface="CMSY9"/>
              </a:rPr>
              <a:t>⊙</a:t>
            </a:r>
            <a:r>
              <a:rPr lang="en-US" sz="1800" b="0" i="0" u="none" strike="noStrike" baseline="0" dirty="0">
                <a:latin typeface="NimbusRomNo9L-Regu"/>
              </a:rPr>
              <a:t>.</a:t>
            </a:r>
            <a:endParaRPr lang="en-US" dirty="0"/>
          </a:p>
        </p:txBody>
      </p:sp>
      <p:sp>
        <p:nvSpPr>
          <p:cNvPr id="4" name="Slide Number Placeholder 3"/>
          <p:cNvSpPr>
            <a:spLocks noGrp="1"/>
          </p:cNvSpPr>
          <p:nvPr>
            <p:ph type="sldNum" sz="quarter" idx="5"/>
          </p:nvPr>
        </p:nvSpPr>
        <p:spPr/>
        <p:txBody>
          <a:bodyPr/>
          <a:lstStyle/>
          <a:p>
            <a:fld id="{2FC77E87-D3DF-4AEA-8C2B-3BBEE4A5D05F}" type="slidenum">
              <a:rPr lang="en-US" smtClean="0"/>
              <a:t>23</a:t>
            </a:fld>
            <a:endParaRPr lang="en-US" dirty="0"/>
          </a:p>
        </p:txBody>
      </p:sp>
    </p:spTree>
    <p:extLst>
      <p:ext uri="{BB962C8B-B14F-4D97-AF65-F5344CB8AC3E}">
        <p14:creationId xmlns:p14="http://schemas.microsoft.com/office/powerpoint/2010/main" val="20903535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git clone https://github.com/cvg/LightGlue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2FC77E87-D3DF-4AEA-8C2B-3BBEE4A5D05F}" type="slidenum">
              <a:rPr lang="en-US" smtClean="0"/>
              <a:t>25</a:t>
            </a:fld>
            <a:endParaRPr lang="en-US" dirty="0"/>
          </a:p>
        </p:txBody>
      </p:sp>
    </p:spTree>
    <p:extLst>
      <p:ext uri="{BB962C8B-B14F-4D97-AF65-F5344CB8AC3E}">
        <p14:creationId xmlns:p14="http://schemas.microsoft.com/office/powerpoint/2010/main" val="8801460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0A0DF-629E-FEBA-73D4-F4939D4014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673554-DEC4-31A5-3B07-41B25BF9B62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9A2F6F6-3CE8-A431-8EA4-05C4A5AA9C84}"/>
              </a:ext>
            </a:extLst>
          </p:cNvPr>
          <p:cNvSpPr>
            <a:spLocks noGrp="1"/>
          </p:cNvSpPr>
          <p:nvPr>
            <p:ph type="dt" sz="half" idx="10"/>
          </p:nvPr>
        </p:nvSpPr>
        <p:spPr/>
        <p:txBody>
          <a:bodyPr/>
          <a:lstStyle/>
          <a:p>
            <a:fld id="{64E5BC85-0DB7-47C1-AAEE-D31EAFC594E3}" type="datetimeFigureOut">
              <a:rPr lang="en-US" smtClean="0"/>
              <a:t>10/15/2024</a:t>
            </a:fld>
            <a:endParaRPr lang="en-US" dirty="0"/>
          </a:p>
        </p:txBody>
      </p:sp>
      <p:sp>
        <p:nvSpPr>
          <p:cNvPr id="5" name="Footer Placeholder 4">
            <a:extLst>
              <a:ext uri="{FF2B5EF4-FFF2-40B4-BE49-F238E27FC236}">
                <a16:creationId xmlns:a16="http://schemas.microsoft.com/office/drawing/2014/main" id="{F16F9F97-E78B-BF76-B660-341F5AD1432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BD38938-87C0-3D6A-6B24-24E1AE565D4A}"/>
              </a:ext>
            </a:extLst>
          </p:cNvPr>
          <p:cNvSpPr>
            <a:spLocks noGrp="1"/>
          </p:cNvSpPr>
          <p:nvPr>
            <p:ph type="sldNum" sz="quarter" idx="12"/>
          </p:nvPr>
        </p:nvSpPr>
        <p:spPr/>
        <p:txBody>
          <a:bodyPr/>
          <a:lstStyle/>
          <a:p>
            <a:fld id="{B1EFA52D-20F8-4ABF-8BA5-C3B1B172AF52}" type="slidenum">
              <a:rPr lang="en-US" smtClean="0"/>
              <a:t>‹#›</a:t>
            </a:fld>
            <a:endParaRPr lang="en-US" dirty="0"/>
          </a:p>
        </p:txBody>
      </p:sp>
    </p:spTree>
    <p:extLst>
      <p:ext uri="{BB962C8B-B14F-4D97-AF65-F5344CB8AC3E}">
        <p14:creationId xmlns:p14="http://schemas.microsoft.com/office/powerpoint/2010/main" val="3193518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3C878-194F-05A9-4F0C-D00450165C8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C222D8-E8FC-5CD4-72E3-5DE098E025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B67812-6458-8061-930E-C7EF07B0D57E}"/>
              </a:ext>
            </a:extLst>
          </p:cNvPr>
          <p:cNvSpPr>
            <a:spLocks noGrp="1"/>
          </p:cNvSpPr>
          <p:nvPr>
            <p:ph type="dt" sz="half" idx="10"/>
          </p:nvPr>
        </p:nvSpPr>
        <p:spPr/>
        <p:txBody>
          <a:bodyPr/>
          <a:lstStyle/>
          <a:p>
            <a:fld id="{BB81E6AE-6A22-40B1-A212-6AF2C3D8A803}" type="datetimeFigureOut">
              <a:rPr lang="en-US" smtClean="0"/>
              <a:t>10/15/2024</a:t>
            </a:fld>
            <a:endParaRPr lang="en-US" dirty="0"/>
          </a:p>
        </p:txBody>
      </p:sp>
      <p:sp>
        <p:nvSpPr>
          <p:cNvPr id="5" name="Footer Placeholder 4">
            <a:extLst>
              <a:ext uri="{FF2B5EF4-FFF2-40B4-BE49-F238E27FC236}">
                <a16:creationId xmlns:a16="http://schemas.microsoft.com/office/drawing/2014/main" id="{BD5590CE-9ADC-CE67-0FE7-9BAACD5F2C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7DCFF2B-FEFB-4667-D84C-2805698C9F17}"/>
              </a:ext>
            </a:extLst>
          </p:cNvPr>
          <p:cNvSpPr>
            <a:spLocks noGrp="1"/>
          </p:cNvSpPr>
          <p:nvPr>
            <p:ph type="sldNum" sz="quarter" idx="12"/>
          </p:nvPr>
        </p:nvSpPr>
        <p:spPr/>
        <p:txBody>
          <a:bodyPr/>
          <a:lstStyle/>
          <a:p>
            <a:fld id="{B1EFA52D-20F8-4ABF-8BA5-C3B1B172AF52}" type="slidenum">
              <a:rPr lang="en-US" smtClean="0"/>
              <a:t>‹#›</a:t>
            </a:fld>
            <a:endParaRPr lang="en-US" dirty="0"/>
          </a:p>
        </p:txBody>
      </p:sp>
    </p:spTree>
    <p:extLst>
      <p:ext uri="{BB962C8B-B14F-4D97-AF65-F5344CB8AC3E}">
        <p14:creationId xmlns:p14="http://schemas.microsoft.com/office/powerpoint/2010/main" val="2085820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4D834F-A789-93C4-9B8D-996CE418AA5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80631-F783-B6C0-0F03-2518AB34FE0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674013-8D3A-B09D-205D-421AD46F6EF4}"/>
              </a:ext>
            </a:extLst>
          </p:cNvPr>
          <p:cNvSpPr>
            <a:spLocks noGrp="1"/>
          </p:cNvSpPr>
          <p:nvPr>
            <p:ph type="dt" sz="half" idx="10"/>
          </p:nvPr>
        </p:nvSpPr>
        <p:spPr/>
        <p:txBody>
          <a:bodyPr/>
          <a:lstStyle/>
          <a:p>
            <a:fld id="{BB81E6AE-6A22-40B1-A212-6AF2C3D8A803}" type="datetimeFigureOut">
              <a:rPr lang="en-US" smtClean="0"/>
              <a:t>10/15/2024</a:t>
            </a:fld>
            <a:endParaRPr lang="en-US" dirty="0"/>
          </a:p>
        </p:txBody>
      </p:sp>
      <p:sp>
        <p:nvSpPr>
          <p:cNvPr id="5" name="Footer Placeholder 4">
            <a:extLst>
              <a:ext uri="{FF2B5EF4-FFF2-40B4-BE49-F238E27FC236}">
                <a16:creationId xmlns:a16="http://schemas.microsoft.com/office/drawing/2014/main" id="{835F0C4D-08A8-AA42-7576-70C8A1941B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DBB011-BC89-B909-2511-510AF8E4A31F}"/>
              </a:ext>
            </a:extLst>
          </p:cNvPr>
          <p:cNvSpPr>
            <a:spLocks noGrp="1"/>
          </p:cNvSpPr>
          <p:nvPr>
            <p:ph type="sldNum" sz="quarter" idx="12"/>
          </p:nvPr>
        </p:nvSpPr>
        <p:spPr/>
        <p:txBody>
          <a:bodyPr/>
          <a:lstStyle/>
          <a:p>
            <a:fld id="{B1EFA52D-20F8-4ABF-8BA5-C3B1B172AF52}" type="slidenum">
              <a:rPr lang="en-US" smtClean="0"/>
              <a:t>‹#›</a:t>
            </a:fld>
            <a:endParaRPr lang="en-US" dirty="0"/>
          </a:p>
        </p:txBody>
      </p:sp>
    </p:spTree>
    <p:extLst>
      <p:ext uri="{BB962C8B-B14F-4D97-AF65-F5344CB8AC3E}">
        <p14:creationId xmlns:p14="http://schemas.microsoft.com/office/powerpoint/2010/main" val="5761416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CA701-9C58-66D1-4F1B-22241DE99F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56AA8E-74C8-DAA6-9D1E-7B3BC639333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91EB1B-18F1-5F8C-10BA-EA4F81CB6362}"/>
              </a:ext>
            </a:extLst>
          </p:cNvPr>
          <p:cNvSpPr>
            <a:spLocks noGrp="1"/>
          </p:cNvSpPr>
          <p:nvPr>
            <p:ph type="dt" sz="half" idx="10"/>
          </p:nvPr>
        </p:nvSpPr>
        <p:spPr/>
        <p:txBody>
          <a:bodyPr/>
          <a:lstStyle/>
          <a:p>
            <a:fld id="{64E5BC85-0DB7-47C1-AAEE-D31EAFC594E3}" type="datetimeFigureOut">
              <a:rPr lang="en-US" smtClean="0"/>
              <a:t>10/15/2024</a:t>
            </a:fld>
            <a:endParaRPr lang="en-US" dirty="0"/>
          </a:p>
        </p:txBody>
      </p:sp>
      <p:sp>
        <p:nvSpPr>
          <p:cNvPr id="5" name="Footer Placeholder 4">
            <a:extLst>
              <a:ext uri="{FF2B5EF4-FFF2-40B4-BE49-F238E27FC236}">
                <a16:creationId xmlns:a16="http://schemas.microsoft.com/office/drawing/2014/main" id="{A51DE161-A813-DE64-112C-6B9B84F35A5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CB37BC-EA73-EFA8-5186-EF9A1BE302B1}"/>
              </a:ext>
            </a:extLst>
          </p:cNvPr>
          <p:cNvSpPr>
            <a:spLocks noGrp="1"/>
          </p:cNvSpPr>
          <p:nvPr>
            <p:ph type="sldNum" sz="quarter" idx="12"/>
          </p:nvPr>
        </p:nvSpPr>
        <p:spPr/>
        <p:txBody>
          <a:bodyPr/>
          <a:lstStyle/>
          <a:p>
            <a:fld id="{B1EFA52D-20F8-4ABF-8BA5-C3B1B172AF52}" type="slidenum">
              <a:rPr lang="en-US" smtClean="0"/>
              <a:t>‹#›</a:t>
            </a:fld>
            <a:endParaRPr lang="en-US" dirty="0"/>
          </a:p>
        </p:txBody>
      </p:sp>
    </p:spTree>
    <p:extLst>
      <p:ext uri="{BB962C8B-B14F-4D97-AF65-F5344CB8AC3E}">
        <p14:creationId xmlns:p14="http://schemas.microsoft.com/office/powerpoint/2010/main" val="3984232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74DAD-FA1C-7CC3-D569-8A200BA76BD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93FCAF-837B-CD8F-F3E6-1EB150005F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F05E13-F793-06C1-4A49-DD320A89DE5D}"/>
              </a:ext>
            </a:extLst>
          </p:cNvPr>
          <p:cNvSpPr>
            <a:spLocks noGrp="1"/>
          </p:cNvSpPr>
          <p:nvPr>
            <p:ph type="dt" sz="half" idx="10"/>
          </p:nvPr>
        </p:nvSpPr>
        <p:spPr/>
        <p:txBody>
          <a:bodyPr/>
          <a:lstStyle/>
          <a:p>
            <a:fld id="{64E5BC85-0DB7-47C1-AAEE-D31EAFC594E3}" type="datetimeFigureOut">
              <a:rPr lang="en-US" smtClean="0"/>
              <a:t>10/15/2024</a:t>
            </a:fld>
            <a:endParaRPr lang="en-US" dirty="0"/>
          </a:p>
        </p:txBody>
      </p:sp>
      <p:sp>
        <p:nvSpPr>
          <p:cNvPr id="5" name="Footer Placeholder 4">
            <a:extLst>
              <a:ext uri="{FF2B5EF4-FFF2-40B4-BE49-F238E27FC236}">
                <a16:creationId xmlns:a16="http://schemas.microsoft.com/office/drawing/2014/main" id="{2931971E-05A0-C418-CEB6-CBB0648015B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B0D465-1D19-7D4B-8E5B-22DDF7357094}"/>
              </a:ext>
            </a:extLst>
          </p:cNvPr>
          <p:cNvSpPr>
            <a:spLocks noGrp="1"/>
          </p:cNvSpPr>
          <p:nvPr>
            <p:ph type="sldNum" sz="quarter" idx="12"/>
          </p:nvPr>
        </p:nvSpPr>
        <p:spPr/>
        <p:txBody>
          <a:bodyPr/>
          <a:lstStyle/>
          <a:p>
            <a:fld id="{B1EFA52D-20F8-4ABF-8BA5-C3B1B172AF52}" type="slidenum">
              <a:rPr lang="en-US" smtClean="0"/>
              <a:t>‹#›</a:t>
            </a:fld>
            <a:endParaRPr lang="en-US" dirty="0"/>
          </a:p>
        </p:txBody>
      </p:sp>
    </p:spTree>
    <p:extLst>
      <p:ext uri="{BB962C8B-B14F-4D97-AF65-F5344CB8AC3E}">
        <p14:creationId xmlns:p14="http://schemas.microsoft.com/office/powerpoint/2010/main" val="286779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3D734-8B2F-DC54-09BD-8E7DEAF62D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BE6D3F-2FC5-7939-B0E1-42E730098B5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F1992B-3EE5-CCF7-62F1-93B8823B87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DE4452F-9EE5-D927-1109-5238114A4A41}"/>
              </a:ext>
            </a:extLst>
          </p:cNvPr>
          <p:cNvSpPr>
            <a:spLocks noGrp="1"/>
          </p:cNvSpPr>
          <p:nvPr>
            <p:ph type="dt" sz="half" idx="10"/>
          </p:nvPr>
        </p:nvSpPr>
        <p:spPr/>
        <p:txBody>
          <a:bodyPr/>
          <a:lstStyle/>
          <a:p>
            <a:fld id="{BB81E6AE-6A22-40B1-A212-6AF2C3D8A803}" type="datetimeFigureOut">
              <a:rPr lang="en-US" smtClean="0"/>
              <a:t>10/15/2024</a:t>
            </a:fld>
            <a:endParaRPr lang="en-US" dirty="0"/>
          </a:p>
        </p:txBody>
      </p:sp>
      <p:sp>
        <p:nvSpPr>
          <p:cNvPr id="6" name="Footer Placeholder 5">
            <a:extLst>
              <a:ext uri="{FF2B5EF4-FFF2-40B4-BE49-F238E27FC236}">
                <a16:creationId xmlns:a16="http://schemas.microsoft.com/office/drawing/2014/main" id="{CA1FFD66-E948-783E-0850-B3B5692636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953D4B7-B349-89C7-7CFE-6998FC256695}"/>
              </a:ext>
            </a:extLst>
          </p:cNvPr>
          <p:cNvSpPr>
            <a:spLocks noGrp="1"/>
          </p:cNvSpPr>
          <p:nvPr>
            <p:ph type="sldNum" sz="quarter" idx="12"/>
          </p:nvPr>
        </p:nvSpPr>
        <p:spPr/>
        <p:txBody>
          <a:bodyPr/>
          <a:lstStyle/>
          <a:p>
            <a:fld id="{B1EFA52D-20F8-4ABF-8BA5-C3B1B172AF52}" type="slidenum">
              <a:rPr lang="en-US" smtClean="0"/>
              <a:t>‹#›</a:t>
            </a:fld>
            <a:endParaRPr lang="en-US" dirty="0"/>
          </a:p>
        </p:txBody>
      </p:sp>
    </p:spTree>
    <p:extLst>
      <p:ext uri="{BB962C8B-B14F-4D97-AF65-F5344CB8AC3E}">
        <p14:creationId xmlns:p14="http://schemas.microsoft.com/office/powerpoint/2010/main" val="532708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773C9-CBE8-7A48-A224-77F2C9B8A3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3397713-69C5-FC2D-7CBC-661232D336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C0BF77-484F-FDF2-D3F4-64FB8B87DA7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3B398D-AD59-D479-2D2C-E482DBF747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E618073-373E-745C-9371-D0B7A4315A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A63A1F-29E6-26D3-FFCF-623181C14B52}"/>
              </a:ext>
            </a:extLst>
          </p:cNvPr>
          <p:cNvSpPr>
            <a:spLocks noGrp="1"/>
          </p:cNvSpPr>
          <p:nvPr>
            <p:ph type="dt" sz="half" idx="10"/>
          </p:nvPr>
        </p:nvSpPr>
        <p:spPr/>
        <p:txBody>
          <a:bodyPr/>
          <a:lstStyle/>
          <a:p>
            <a:fld id="{BB81E6AE-6A22-40B1-A212-6AF2C3D8A803}" type="datetimeFigureOut">
              <a:rPr lang="en-US" smtClean="0"/>
              <a:t>10/15/2024</a:t>
            </a:fld>
            <a:endParaRPr lang="en-US" dirty="0"/>
          </a:p>
        </p:txBody>
      </p:sp>
      <p:sp>
        <p:nvSpPr>
          <p:cNvPr id="8" name="Footer Placeholder 7">
            <a:extLst>
              <a:ext uri="{FF2B5EF4-FFF2-40B4-BE49-F238E27FC236}">
                <a16:creationId xmlns:a16="http://schemas.microsoft.com/office/drawing/2014/main" id="{D8D50384-E2EA-EDFF-5F3A-C4DA004B3AF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81F3E8B0-C790-79E9-7248-B87F2B2B9A13}"/>
              </a:ext>
            </a:extLst>
          </p:cNvPr>
          <p:cNvSpPr>
            <a:spLocks noGrp="1"/>
          </p:cNvSpPr>
          <p:nvPr>
            <p:ph type="sldNum" sz="quarter" idx="12"/>
          </p:nvPr>
        </p:nvSpPr>
        <p:spPr/>
        <p:txBody>
          <a:bodyPr/>
          <a:lstStyle/>
          <a:p>
            <a:fld id="{B1EFA52D-20F8-4ABF-8BA5-C3B1B172AF52}" type="slidenum">
              <a:rPr lang="en-US" smtClean="0"/>
              <a:t>‹#›</a:t>
            </a:fld>
            <a:endParaRPr lang="en-US" dirty="0"/>
          </a:p>
        </p:txBody>
      </p:sp>
    </p:spTree>
    <p:extLst>
      <p:ext uri="{BB962C8B-B14F-4D97-AF65-F5344CB8AC3E}">
        <p14:creationId xmlns:p14="http://schemas.microsoft.com/office/powerpoint/2010/main" val="36719695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EC0A3-2A41-D2EC-18AE-79BC6A1F6DD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835CAFD-2628-CF4F-348E-34F02DD85BA7}"/>
              </a:ext>
            </a:extLst>
          </p:cNvPr>
          <p:cNvSpPr>
            <a:spLocks noGrp="1"/>
          </p:cNvSpPr>
          <p:nvPr>
            <p:ph type="dt" sz="half" idx="10"/>
          </p:nvPr>
        </p:nvSpPr>
        <p:spPr/>
        <p:txBody>
          <a:bodyPr/>
          <a:lstStyle/>
          <a:p>
            <a:fld id="{BB81E6AE-6A22-40B1-A212-6AF2C3D8A803}" type="datetimeFigureOut">
              <a:rPr lang="en-US" smtClean="0"/>
              <a:t>10/15/2024</a:t>
            </a:fld>
            <a:endParaRPr lang="en-US" dirty="0"/>
          </a:p>
        </p:txBody>
      </p:sp>
      <p:sp>
        <p:nvSpPr>
          <p:cNvPr id="4" name="Footer Placeholder 3">
            <a:extLst>
              <a:ext uri="{FF2B5EF4-FFF2-40B4-BE49-F238E27FC236}">
                <a16:creationId xmlns:a16="http://schemas.microsoft.com/office/drawing/2014/main" id="{A7B9A58A-15EE-79C8-50F6-336AE9E3DF9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082ACA7-7206-4F93-7A4D-0F108D1BA331}"/>
              </a:ext>
            </a:extLst>
          </p:cNvPr>
          <p:cNvSpPr>
            <a:spLocks noGrp="1"/>
          </p:cNvSpPr>
          <p:nvPr>
            <p:ph type="sldNum" sz="quarter" idx="12"/>
          </p:nvPr>
        </p:nvSpPr>
        <p:spPr/>
        <p:txBody>
          <a:bodyPr/>
          <a:lstStyle/>
          <a:p>
            <a:fld id="{B1EFA52D-20F8-4ABF-8BA5-C3B1B172AF52}" type="slidenum">
              <a:rPr lang="en-US" smtClean="0"/>
              <a:t>‹#›</a:t>
            </a:fld>
            <a:endParaRPr lang="en-US" dirty="0"/>
          </a:p>
        </p:txBody>
      </p:sp>
    </p:spTree>
    <p:extLst>
      <p:ext uri="{BB962C8B-B14F-4D97-AF65-F5344CB8AC3E}">
        <p14:creationId xmlns:p14="http://schemas.microsoft.com/office/powerpoint/2010/main" val="1654623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36EDAE-6412-A904-96CE-B3D07E41A457}"/>
              </a:ext>
            </a:extLst>
          </p:cNvPr>
          <p:cNvSpPr>
            <a:spLocks noGrp="1"/>
          </p:cNvSpPr>
          <p:nvPr>
            <p:ph type="dt" sz="half" idx="10"/>
          </p:nvPr>
        </p:nvSpPr>
        <p:spPr/>
        <p:txBody>
          <a:bodyPr/>
          <a:lstStyle/>
          <a:p>
            <a:fld id="{BB81E6AE-6A22-40B1-A212-6AF2C3D8A803}" type="datetimeFigureOut">
              <a:rPr lang="en-US" smtClean="0"/>
              <a:t>10/15/2024</a:t>
            </a:fld>
            <a:endParaRPr lang="en-US" dirty="0"/>
          </a:p>
        </p:txBody>
      </p:sp>
      <p:sp>
        <p:nvSpPr>
          <p:cNvPr id="3" name="Footer Placeholder 2">
            <a:extLst>
              <a:ext uri="{FF2B5EF4-FFF2-40B4-BE49-F238E27FC236}">
                <a16:creationId xmlns:a16="http://schemas.microsoft.com/office/drawing/2014/main" id="{0166DFAC-F8ED-4BDA-A661-2221A082ECC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DD56492-01B2-47D2-7012-931799ADFAFE}"/>
              </a:ext>
            </a:extLst>
          </p:cNvPr>
          <p:cNvSpPr>
            <a:spLocks noGrp="1"/>
          </p:cNvSpPr>
          <p:nvPr>
            <p:ph type="sldNum" sz="quarter" idx="12"/>
          </p:nvPr>
        </p:nvSpPr>
        <p:spPr/>
        <p:txBody>
          <a:bodyPr/>
          <a:lstStyle/>
          <a:p>
            <a:fld id="{B1EFA52D-20F8-4ABF-8BA5-C3B1B172AF52}" type="slidenum">
              <a:rPr lang="en-US" smtClean="0"/>
              <a:t>‹#›</a:t>
            </a:fld>
            <a:endParaRPr lang="en-US" dirty="0"/>
          </a:p>
        </p:txBody>
      </p:sp>
    </p:spTree>
    <p:extLst>
      <p:ext uri="{BB962C8B-B14F-4D97-AF65-F5344CB8AC3E}">
        <p14:creationId xmlns:p14="http://schemas.microsoft.com/office/powerpoint/2010/main" val="2903251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05E29-C487-2D06-9D9B-CC547810D4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D5C8B9-F4AD-0B51-9B79-331E86E1CB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D09BB15-7281-642A-928B-7202EFA14D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099838-60F3-2D13-E7AD-FDF937A15044}"/>
              </a:ext>
            </a:extLst>
          </p:cNvPr>
          <p:cNvSpPr>
            <a:spLocks noGrp="1"/>
          </p:cNvSpPr>
          <p:nvPr>
            <p:ph type="dt" sz="half" idx="10"/>
          </p:nvPr>
        </p:nvSpPr>
        <p:spPr/>
        <p:txBody>
          <a:bodyPr/>
          <a:lstStyle/>
          <a:p>
            <a:fld id="{BB81E6AE-6A22-40B1-A212-6AF2C3D8A803}" type="datetimeFigureOut">
              <a:rPr lang="en-US" smtClean="0"/>
              <a:t>10/15/2024</a:t>
            </a:fld>
            <a:endParaRPr lang="en-US" dirty="0"/>
          </a:p>
        </p:txBody>
      </p:sp>
      <p:sp>
        <p:nvSpPr>
          <p:cNvPr id="6" name="Footer Placeholder 5">
            <a:extLst>
              <a:ext uri="{FF2B5EF4-FFF2-40B4-BE49-F238E27FC236}">
                <a16:creationId xmlns:a16="http://schemas.microsoft.com/office/drawing/2014/main" id="{8C1C9FCD-F7D2-5E22-B542-F8D9657F8D7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FA64DB2-CCBA-8978-40F3-61128A947B50}"/>
              </a:ext>
            </a:extLst>
          </p:cNvPr>
          <p:cNvSpPr>
            <a:spLocks noGrp="1"/>
          </p:cNvSpPr>
          <p:nvPr>
            <p:ph type="sldNum" sz="quarter" idx="12"/>
          </p:nvPr>
        </p:nvSpPr>
        <p:spPr/>
        <p:txBody>
          <a:bodyPr/>
          <a:lstStyle/>
          <a:p>
            <a:fld id="{B1EFA52D-20F8-4ABF-8BA5-C3B1B172AF52}" type="slidenum">
              <a:rPr lang="en-US" smtClean="0"/>
              <a:t>‹#›</a:t>
            </a:fld>
            <a:endParaRPr lang="en-US" dirty="0"/>
          </a:p>
        </p:txBody>
      </p:sp>
    </p:spTree>
    <p:extLst>
      <p:ext uri="{BB962C8B-B14F-4D97-AF65-F5344CB8AC3E}">
        <p14:creationId xmlns:p14="http://schemas.microsoft.com/office/powerpoint/2010/main" val="3767249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18120-60D5-5C96-FAEA-569FF87BE9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ED892FF-89E9-0CE2-1BBF-833C5143BB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47E700E6-4D8A-9FF0-6D6D-F18482E310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BCC62B-6C59-30F0-9A5D-86068094DBDA}"/>
              </a:ext>
            </a:extLst>
          </p:cNvPr>
          <p:cNvSpPr>
            <a:spLocks noGrp="1"/>
          </p:cNvSpPr>
          <p:nvPr>
            <p:ph type="dt" sz="half" idx="10"/>
          </p:nvPr>
        </p:nvSpPr>
        <p:spPr/>
        <p:txBody>
          <a:bodyPr/>
          <a:lstStyle/>
          <a:p>
            <a:fld id="{BB81E6AE-6A22-40B1-A212-6AF2C3D8A803}" type="datetimeFigureOut">
              <a:rPr lang="en-US" smtClean="0"/>
              <a:t>10/15/2024</a:t>
            </a:fld>
            <a:endParaRPr lang="en-US" dirty="0"/>
          </a:p>
        </p:txBody>
      </p:sp>
      <p:sp>
        <p:nvSpPr>
          <p:cNvPr id="6" name="Footer Placeholder 5">
            <a:extLst>
              <a:ext uri="{FF2B5EF4-FFF2-40B4-BE49-F238E27FC236}">
                <a16:creationId xmlns:a16="http://schemas.microsoft.com/office/drawing/2014/main" id="{30118980-29BD-B55D-CF4A-7143606CBAE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841A74-2120-4AA6-56E3-B5C9B0544368}"/>
              </a:ext>
            </a:extLst>
          </p:cNvPr>
          <p:cNvSpPr>
            <a:spLocks noGrp="1"/>
          </p:cNvSpPr>
          <p:nvPr>
            <p:ph type="sldNum" sz="quarter" idx="12"/>
          </p:nvPr>
        </p:nvSpPr>
        <p:spPr/>
        <p:txBody>
          <a:bodyPr/>
          <a:lstStyle/>
          <a:p>
            <a:fld id="{B1EFA52D-20F8-4ABF-8BA5-C3B1B172AF52}" type="slidenum">
              <a:rPr lang="en-US" smtClean="0"/>
              <a:t>‹#›</a:t>
            </a:fld>
            <a:endParaRPr lang="en-US" dirty="0"/>
          </a:p>
        </p:txBody>
      </p:sp>
    </p:spTree>
    <p:extLst>
      <p:ext uri="{BB962C8B-B14F-4D97-AF65-F5344CB8AC3E}">
        <p14:creationId xmlns:p14="http://schemas.microsoft.com/office/powerpoint/2010/main" val="14492376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D07A70-5A9F-2F3B-414B-5C91393BF7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A8D9336-0A48-C34B-0B3F-15C98C6EBE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6CCD55-9F0D-3B3B-2B79-ED43F479EE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81E6AE-6A22-40B1-A212-6AF2C3D8A803}" type="datetimeFigureOut">
              <a:rPr lang="en-US" smtClean="0"/>
              <a:t>10/15/2024</a:t>
            </a:fld>
            <a:endParaRPr lang="en-US" dirty="0"/>
          </a:p>
        </p:txBody>
      </p:sp>
      <p:sp>
        <p:nvSpPr>
          <p:cNvPr id="5" name="Footer Placeholder 4">
            <a:extLst>
              <a:ext uri="{FF2B5EF4-FFF2-40B4-BE49-F238E27FC236}">
                <a16:creationId xmlns:a16="http://schemas.microsoft.com/office/drawing/2014/main" id="{7C54D3E3-429C-71ED-3AC7-DAD29B41A2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BAA737B-6AFA-E471-0BE4-E6BA76CE68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EFA52D-20F8-4ABF-8BA5-C3B1B172AF52}" type="slidenum">
              <a:rPr lang="en-US" smtClean="0"/>
              <a:t>‹#›</a:t>
            </a:fld>
            <a:endParaRPr lang="en-US" dirty="0"/>
          </a:p>
        </p:txBody>
      </p:sp>
    </p:spTree>
    <p:extLst>
      <p:ext uri="{BB962C8B-B14F-4D97-AF65-F5344CB8AC3E}">
        <p14:creationId xmlns:p14="http://schemas.microsoft.com/office/powerpoint/2010/main" val="3540691851"/>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 id="214748378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0.png"/><Relationship Id="rId4" Type="http://schemas.openxmlformats.org/officeDocument/2006/relationships/image" Target="../media/image180.png"/></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E7472B-FE91-BB1D-3859-9A5C3B28467F}"/>
              </a:ext>
            </a:extLst>
          </p:cNvPr>
          <p:cNvSpPr>
            <a:spLocks noGrp="1"/>
          </p:cNvSpPr>
          <p:nvPr>
            <p:ph type="title"/>
          </p:nvPr>
        </p:nvSpPr>
        <p:spPr>
          <a:xfrm>
            <a:off x="761803" y="350196"/>
            <a:ext cx="4646904" cy="1624520"/>
          </a:xfrm>
        </p:spPr>
        <p:txBody>
          <a:bodyPr anchor="ctr">
            <a:normAutofit/>
          </a:bodyPr>
          <a:lstStyle/>
          <a:p>
            <a:r>
              <a:rPr lang="en-US" sz="4000" b="1"/>
              <a:t>Before Class Work</a:t>
            </a:r>
            <a:r>
              <a:rPr lang="en-US" sz="4000"/>
              <a:t>	</a:t>
            </a:r>
          </a:p>
        </p:txBody>
      </p:sp>
      <p:sp>
        <p:nvSpPr>
          <p:cNvPr id="3" name="Content Placeholder 2">
            <a:extLst>
              <a:ext uri="{FF2B5EF4-FFF2-40B4-BE49-F238E27FC236}">
                <a16:creationId xmlns:a16="http://schemas.microsoft.com/office/drawing/2014/main" id="{68E90598-5DA4-1B39-AE92-CFBDD25C1A58}"/>
              </a:ext>
            </a:extLst>
          </p:cNvPr>
          <p:cNvSpPr>
            <a:spLocks noGrp="1"/>
          </p:cNvSpPr>
          <p:nvPr>
            <p:ph idx="1"/>
          </p:nvPr>
        </p:nvSpPr>
        <p:spPr>
          <a:xfrm>
            <a:off x="761802" y="2743200"/>
            <a:ext cx="4646905" cy="3613149"/>
          </a:xfrm>
        </p:spPr>
        <p:txBody>
          <a:bodyPr anchor="ctr">
            <a:normAutofit/>
          </a:bodyPr>
          <a:lstStyle/>
          <a:p>
            <a:r>
              <a:rPr lang="en-US" sz="2000"/>
              <a:t>Have Python installed and working</a:t>
            </a:r>
          </a:p>
          <a:p>
            <a:r>
              <a:rPr lang="en-US" sz="2000"/>
              <a:t>Have pip working</a:t>
            </a:r>
          </a:p>
          <a:p>
            <a:r>
              <a:rPr lang="en-US" sz="2000"/>
              <a:t>Have Git install in your computer</a:t>
            </a:r>
          </a:p>
          <a:p>
            <a:r>
              <a:rPr lang="en-US" sz="2000"/>
              <a:t>Have Visual Studio Code or IDE installed</a:t>
            </a:r>
          </a:p>
        </p:txBody>
      </p:sp>
      <p:pic>
        <p:nvPicPr>
          <p:cNvPr id="5" name="Picture 4">
            <a:extLst>
              <a:ext uri="{FF2B5EF4-FFF2-40B4-BE49-F238E27FC236}">
                <a16:creationId xmlns:a16="http://schemas.microsoft.com/office/drawing/2014/main" id="{3D4738C9-4CAE-58E0-B3EF-BA964D9CA2BC}"/>
              </a:ext>
            </a:extLst>
          </p:cNvPr>
          <p:cNvPicPr>
            <a:picLocks noChangeAspect="1"/>
          </p:cNvPicPr>
          <p:nvPr/>
        </p:nvPicPr>
        <p:blipFill>
          <a:blip r:embed="rId2"/>
          <a:srcRect l="21754" r="28190"/>
          <a:stretch/>
        </p:blipFill>
        <p:spPr>
          <a:xfrm>
            <a:off x="6096000" y="1"/>
            <a:ext cx="6102825" cy="6858000"/>
          </a:xfrm>
          <a:prstGeom prst="rect">
            <a:avLst/>
          </a:prstGeom>
        </p:spPr>
      </p:pic>
    </p:spTree>
    <p:extLst>
      <p:ext uri="{BB962C8B-B14F-4D97-AF65-F5344CB8AC3E}">
        <p14:creationId xmlns:p14="http://schemas.microsoft.com/office/powerpoint/2010/main" val="135328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Diagram 9">
            <a:extLst>
              <a:ext uri="{FF2B5EF4-FFF2-40B4-BE49-F238E27FC236}">
                <a16:creationId xmlns:a16="http://schemas.microsoft.com/office/drawing/2014/main" id="{C563728B-C815-1FF3-090E-1F68C2331443}"/>
              </a:ext>
            </a:extLst>
          </p:cNvPr>
          <p:cNvGraphicFramePr/>
          <p:nvPr>
            <p:extLst>
              <p:ext uri="{D42A27DB-BD31-4B8C-83A1-F6EECF244321}">
                <p14:modId xmlns:p14="http://schemas.microsoft.com/office/powerpoint/2010/main" val="2097752410"/>
              </p:ext>
            </p:extLst>
          </p:nvPr>
        </p:nvGraphicFramePr>
        <p:xfrm>
          <a:off x="1413163" y="-235527"/>
          <a:ext cx="9365673" cy="73290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7519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7B4D7-1152-5806-EE52-833DFCF4EA12}"/>
              </a:ext>
            </a:extLst>
          </p:cNvPr>
          <p:cNvSpPr>
            <a:spLocks noGrp="1"/>
          </p:cNvSpPr>
          <p:nvPr>
            <p:ph type="title"/>
          </p:nvPr>
        </p:nvSpPr>
        <p:spPr/>
        <p:txBody>
          <a:bodyPr/>
          <a:lstStyle/>
          <a:p>
            <a:r>
              <a:rPr lang="en-US" b="1" dirty="0"/>
              <a:t>SuperPoint</a:t>
            </a:r>
          </a:p>
        </p:txBody>
      </p:sp>
      <p:pic>
        <p:nvPicPr>
          <p:cNvPr id="5" name="Content Placeholder 4">
            <a:extLst>
              <a:ext uri="{FF2B5EF4-FFF2-40B4-BE49-F238E27FC236}">
                <a16:creationId xmlns:a16="http://schemas.microsoft.com/office/drawing/2014/main" id="{D33BBAFA-5020-2FB5-7E45-6F67E5BF30B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674867" y="1519017"/>
            <a:ext cx="8842266" cy="4114808"/>
          </a:xfrm>
          <a:prstGeom prst="rect">
            <a:avLst/>
          </a:prstGeom>
        </p:spPr>
      </p:pic>
      <p:sp>
        <p:nvSpPr>
          <p:cNvPr id="3" name="TextBox 2">
            <a:extLst>
              <a:ext uri="{FF2B5EF4-FFF2-40B4-BE49-F238E27FC236}">
                <a16:creationId xmlns:a16="http://schemas.microsoft.com/office/drawing/2014/main" id="{7428E70B-98DE-8EBF-3D3B-8E87303548F5}"/>
              </a:ext>
            </a:extLst>
          </p:cNvPr>
          <p:cNvSpPr txBox="1"/>
          <p:nvPr/>
        </p:nvSpPr>
        <p:spPr>
          <a:xfrm>
            <a:off x="1237673" y="6012873"/>
            <a:ext cx="6683817" cy="369332"/>
          </a:xfrm>
          <a:prstGeom prst="rect">
            <a:avLst/>
          </a:prstGeom>
          <a:noFill/>
        </p:spPr>
        <p:txBody>
          <a:bodyPr wrap="none" rtlCol="0">
            <a:spAutoFit/>
          </a:bodyPr>
          <a:lstStyle/>
          <a:p>
            <a:r>
              <a:rPr lang="en-US" dirty="0"/>
              <a:t>Github: https://github.com/magicleap/SuperPointPretrainedNetwork</a:t>
            </a:r>
          </a:p>
        </p:txBody>
      </p:sp>
    </p:spTree>
    <p:extLst>
      <p:ext uri="{BB962C8B-B14F-4D97-AF65-F5344CB8AC3E}">
        <p14:creationId xmlns:p14="http://schemas.microsoft.com/office/powerpoint/2010/main" val="32217065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7B4D7-1152-5806-EE52-833DFCF4EA12}"/>
              </a:ext>
            </a:extLst>
          </p:cNvPr>
          <p:cNvSpPr>
            <a:spLocks noGrp="1"/>
          </p:cNvSpPr>
          <p:nvPr>
            <p:ph type="title"/>
          </p:nvPr>
        </p:nvSpPr>
        <p:spPr/>
        <p:txBody>
          <a:bodyPr/>
          <a:lstStyle/>
          <a:p>
            <a:r>
              <a:rPr lang="en-US" b="1" dirty="0"/>
              <a:t>LightGlue</a:t>
            </a:r>
          </a:p>
        </p:txBody>
      </p:sp>
      <p:pic>
        <p:nvPicPr>
          <p:cNvPr id="5" name="Content Placeholder 4">
            <a:extLst>
              <a:ext uri="{FF2B5EF4-FFF2-40B4-BE49-F238E27FC236}">
                <a16:creationId xmlns:a16="http://schemas.microsoft.com/office/drawing/2014/main" id="{D33BBAFA-5020-2FB5-7E45-6F67E5BF30B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674867" y="1519018"/>
            <a:ext cx="8842266" cy="4114808"/>
          </a:xfrm>
          <a:prstGeom prst="rect">
            <a:avLst/>
          </a:prstGeom>
        </p:spPr>
      </p:pic>
      <p:sp>
        <p:nvSpPr>
          <p:cNvPr id="3" name="TextBox 2">
            <a:extLst>
              <a:ext uri="{FF2B5EF4-FFF2-40B4-BE49-F238E27FC236}">
                <a16:creationId xmlns:a16="http://schemas.microsoft.com/office/drawing/2014/main" id="{BA5ABB3A-5120-C772-1F78-7D210C3F219A}"/>
              </a:ext>
            </a:extLst>
          </p:cNvPr>
          <p:cNvSpPr txBox="1"/>
          <p:nvPr/>
        </p:nvSpPr>
        <p:spPr>
          <a:xfrm>
            <a:off x="1237673" y="6012873"/>
            <a:ext cx="4107984" cy="369332"/>
          </a:xfrm>
          <a:prstGeom prst="rect">
            <a:avLst/>
          </a:prstGeom>
          <a:noFill/>
        </p:spPr>
        <p:txBody>
          <a:bodyPr wrap="none" rtlCol="0">
            <a:spAutoFit/>
          </a:bodyPr>
          <a:lstStyle/>
          <a:p>
            <a:r>
              <a:rPr lang="en-US" dirty="0"/>
              <a:t>Github: https://github.com/cvg/LightGlue</a:t>
            </a:r>
          </a:p>
        </p:txBody>
      </p:sp>
    </p:spTree>
    <p:extLst>
      <p:ext uri="{BB962C8B-B14F-4D97-AF65-F5344CB8AC3E}">
        <p14:creationId xmlns:p14="http://schemas.microsoft.com/office/powerpoint/2010/main" val="13953658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7B4D7-1152-5806-EE52-833DFCF4EA12}"/>
              </a:ext>
            </a:extLst>
          </p:cNvPr>
          <p:cNvSpPr>
            <a:spLocks noGrp="1"/>
          </p:cNvSpPr>
          <p:nvPr>
            <p:ph type="title"/>
          </p:nvPr>
        </p:nvSpPr>
        <p:spPr/>
        <p:txBody>
          <a:bodyPr/>
          <a:lstStyle/>
          <a:p>
            <a:r>
              <a:rPr lang="en-US" b="1" dirty="0"/>
              <a:t>LightGlue</a:t>
            </a:r>
          </a:p>
        </p:txBody>
      </p:sp>
      <p:pic>
        <p:nvPicPr>
          <p:cNvPr id="5" name="Content Placeholder 4">
            <a:extLst>
              <a:ext uri="{FF2B5EF4-FFF2-40B4-BE49-F238E27FC236}">
                <a16:creationId xmlns:a16="http://schemas.microsoft.com/office/drawing/2014/main" id="{D33BBAFA-5020-2FB5-7E45-6F67E5BF30B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674867" y="1519018"/>
            <a:ext cx="8842266" cy="4114808"/>
          </a:xfrm>
          <a:prstGeom prst="rect">
            <a:avLst/>
          </a:prstGeom>
        </p:spPr>
      </p:pic>
      <p:sp>
        <p:nvSpPr>
          <p:cNvPr id="3" name="TextBox 2">
            <a:extLst>
              <a:ext uri="{FF2B5EF4-FFF2-40B4-BE49-F238E27FC236}">
                <a16:creationId xmlns:a16="http://schemas.microsoft.com/office/drawing/2014/main" id="{BA5ABB3A-5120-C772-1F78-7D210C3F219A}"/>
              </a:ext>
            </a:extLst>
          </p:cNvPr>
          <p:cNvSpPr txBox="1"/>
          <p:nvPr/>
        </p:nvSpPr>
        <p:spPr>
          <a:xfrm>
            <a:off x="1237673" y="6012873"/>
            <a:ext cx="4107984" cy="369332"/>
          </a:xfrm>
          <a:prstGeom prst="rect">
            <a:avLst/>
          </a:prstGeom>
          <a:noFill/>
        </p:spPr>
        <p:txBody>
          <a:bodyPr wrap="none" rtlCol="0">
            <a:spAutoFit/>
          </a:bodyPr>
          <a:lstStyle/>
          <a:p>
            <a:r>
              <a:rPr lang="en-US" dirty="0"/>
              <a:t>Github: https://github.com/cvg/LightGlue</a:t>
            </a:r>
          </a:p>
        </p:txBody>
      </p:sp>
    </p:spTree>
    <p:extLst>
      <p:ext uri="{BB962C8B-B14F-4D97-AF65-F5344CB8AC3E}">
        <p14:creationId xmlns:p14="http://schemas.microsoft.com/office/powerpoint/2010/main" val="1005563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E6CE3-7A0F-EFA1-6459-D73BBB3F14B4}"/>
              </a:ext>
            </a:extLst>
          </p:cNvPr>
          <p:cNvSpPr>
            <a:spLocks noGrp="1"/>
          </p:cNvSpPr>
          <p:nvPr>
            <p:ph type="title"/>
          </p:nvPr>
        </p:nvSpPr>
        <p:spPr/>
        <p:txBody>
          <a:bodyPr/>
          <a:lstStyle/>
          <a:p>
            <a:r>
              <a:rPr lang="en-US" dirty="0"/>
              <a:t>Superpoint</a:t>
            </a:r>
          </a:p>
        </p:txBody>
      </p:sp>
      <p:sp>
        <p:nvSpPr>
          <p:cNvPr id="3" name="Content Placeholder 2">
            <a:extLst>
              <a:ext uri="{FF2B5EF4-FFF2-40B4-BE49-F238E27FC236}">
                <a16:creationId xmlns:a16="http://schemas.microsoft.com/office/drawing/2014/main" id="{C8F18206-73E9-2812-4C61-F8862AA59586}"/>
              </a:ext>
            </a:extLst>
          </p:cNvPr>
          <p:cNvSpPr>
            <a:spLocks noGrp="1"/>
          </p:cNvSpPr>
          <p:nvPr>
            <p:ph idx="1"/>
          </p:nvPr>
        </p:nvSpPr>
        <p:spPr>
          <a:xfrm>
            <a:off x="838200" y="1493116"/>
            <a:ext cx="10515600" cy="4351338"/>
          </a:xfrm>
        </p:spPr>
        <p:txBody>
          <a:bodyPr>
            <a:normAutofit/>
          </a:bodyPr>
          <a:lstStyle/>
          <a:p>
            <a:r>
              <a:rPr lang="en-US" dirty="0"/>
              <a:t>Interest Point Pre-Training:</a:t>
            </a:r>
          </a:p>
          <a:p>
            <a:pPr lvl="1"/>
            <a:r>
              <a:rPr lang="en-US" dirty="0"/>
              <a:t>Dataset: They created a </a:t>
            </a:r>
            <a:r>
              <a:rPr lang="en-US" b="1" dirty="0"/>
              <a:t>Synthetic Dataset </a:t>
            </a:r>
            <a:r>
              <a:rPr lang="en-US" dirty="0"/>
              <a:t>consisting of simple geometric shapes (They called this dataset </a:t>
            </a:r>
            <a:r>
              <a:rPr lang="en-US" i="1" dirty="0"/>
              <a:t>Synthetic Shapes</a:t>
            </a:r>
            <a:r>
              <a:rPr lang="en-US" dirty="0"/>
              <a:t>). This shapes had clear interest point locations.</a:t>
            </a:r>
          </a:p>
          <a:p>
            <a:pPr lvl="1"/>
            <a:r>
              <a:rPr lang="en-US" dirty="0"/>
              <a:t>Base Detector: The synthetic dataset was used to train a fully-convolutional neural network named </a:t>
            </a:r>
            <a:r>
              <a:rPr lang="en-US" b="1" dirty="0" err="1"/>
              <a:t>MagicPoint</a:t>
            </a:r>
            <a:r>
              <a:rPr lang="en-US" dirty="0"/>
              <a:t>.</a:t>
            </a:r>
          </a:p>
          <a:p>
            <a:pPr marL="457200" lvl="1" indent="0">
              <a:buNone/>
            </a:pPr>
            <a:endParaRPr lang="en-US" dirty="0"/>
          </a:p>
        </p:txBody>
      </p:sp>
      <p:pic>
        <p:nvPicPr>
          <p:cNvPr id="5" name="Picture 4">
            <a:extLst>
              <a:ext uri="{FF2B5EF4-FFF2-40B4-BE49-F238E27FC236}">
                <a16:creationId xmlns:a16="http://schemas.microsoft.com/office/drawing/2014/main" id="{EBB270BD-6B57-F4B4-767B-0A7658F1C944}"/>
              </a:ext>
            </a:extLst>
          </p:cNvPr>
          <p:cNvPicPr>
            <a:picLocks noChangeAspect="1"/>
          </p:cNvPicPr>
          <p:nvPr/>
        </p:nvPicPr>
        <p:blipFill>
          <a:blip r:embed="rId2"/>
          <a:stretch>
            <a:fillRect/>
          </a:stretch>
        </p:blipFill>
        <p:spPr>
          <a:xfrm>
            <a:off x="685045" y="3692134"/>
            <a:ext cx="10821910" cy="2800741"/>
          </a:xfrm>
          <a:prstGeom prst="rect">
            <a:avLst/>
          </a:prstGeom>
        </p:spPr>
      </p:pic>
    </p:spTree>
    <p:extLst>
      <p:ext uri="{BB962C8B-B14F-4D97-AF65-F5344CB8AC3E}">
        <p14:creationId xmlns:p14="http://schemas.microsoft.com/office/powerpoint/2010/main" val="2063439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E6CE3-7A0F-EFA1-6459-D73BBB3F14B4}"/>
              </a:ext>
            </a:extLst>
          </p:cNvPr>
          <p:cNvSpPr>
            <a:spLocks noGrp="1"/>
          </p:cNvSpPr>
          <p:nvPr>
            <p:ph type="title"/>
          </p:nvPr>
        </p:nvSpPr>
        <p:spPr/>
        <p:txBody>
          <a:bodyPr/>
          <a:lstStyle/>
          <a:p>
            <a:r>
              <a:rPr lang="en-US" dirty="0"/>
              <a:t>Superpoint</a:t>
            </a:r>
          </a:p>
        </p:txBody>
      </p:sp>
      <p:sp>
        <p:nvSpPr>
          <p:cNvPr id="3" name="Content Placeholder 2">
            <a:extLst>
              <a:ext uri="{FF2B5EF4-FFF2-40B4-BE49-F238E27FC236}">
                <a16:creationId xmlns:a16="http://schemas.microsoft.com/office/drawing/2014/main" id="{C8F18206-73E9-2812-4C61-F8862AA59586}"/>
              </a:ext>
            </a:extLst>
          </p:cNvPr>
          <p:cNvSpPr>
            <a:spLocks noGrp="1"/>
          </p:cNvSpPr>
          <p:nvPr>
            <p:ph idx="1"/>
          </p:nvPr>
        </p:nvSpPr>
        <p:spPr>
          <a:xfrm>
            <a:off x="838200" y="1511589"/>
            <a:ext cx="10515600" cy="4351338"/>
          </a:xfrm>
        </p:spPr>
        <p:txBody>
          <a:bodyPr>
            <a:normAutofit/>
          </a:bodyPr>
          <a:lstStyle/>
          <a:p>
            <a:r>
              <a:rPr lang="en-US" dirty="0"/>
              <a:t>Interest Point Self-Labeling</a:t>
            </a:r>
          </a:p>
          <a:p>
            <a:pPr lvl="1"/>
            <a:r>
              <a:rPr lang="en-US" dirty="0"/>
              <a:t>Pseudo-Ground Truths: They developed a multi-scale, multi-transform technique called </a:t>
            </a:r>
            <a:r>
              <a:rPr lang="en-US" b="1" dirty="0"/>
              <a:t>Homographic Adaptation</a:t>
            </a:r>
            <a:r>
              <a:rPr lang="en-US" dirty="0"/>
              <a:t> which randomly wraps the input image multiple times. Then it was pared with </a:t>
            </a:r>
            <a:r>
              <a:rPr lang="en-US" b="1" dirty="0" err="1"/>
              <a:t>MagicPoint</a:t>
            </a:r>
            <a:r>
              <a:rPr lang="en-US" b="1" dirty="0"/>
              <a:t>. </a:t>
            </a:r>
            <a:endParaRPr lang="en-US" dirty="0"/>
          </a:p>
          <a:p>
            <a:pPr lvl="1"/>
            <a:r>
              <a:rPr lang="en-US" dirty="0"/>
              <a:t>This allowed </a:t>
            </a:r>
            <a:r>
              <a:rPr lang="en-US" b="1" dirty="0" err="1"/>
              <a:t>MagicPoint</a:t>
            </a:r>
            <a:r>
              <a:rPr lang="en-US" dirty="0"/>
              <a:t> to see an image through different perspectives and have a more robust feature. This resulting detector is </a:t>
            </a:r>
            <a:r>
              <a:rPr lang="en-US" b="1" dirty="0" err="1"/>
              <a:t>SuperPoint</a:t>
            </a:r>
            <a:endParaRPr lang="en-US" dirty="0"/>
          </a:p>
          <a:p>
            <a:pPr marL="457200" lvl="1" indent="0">
              <a:buNone/>
            </a:pPr>
            <a:endParaRPr lang="en-US" dirty="0"/>
          </a:p>
        </p:txBody>
      </p:sp>
      <p:pic>
        <p:nvPicPr>
          <p:cNvPr id="5" name="Picture 4">
            <a:extLst>
              <a:ext uri="{FF2B5EF4-FFF2-40B4-BE49-F238E27FC236}">
                <a16:creationId xmlns:a16="http://schemas.microsoft.com/office/drawing/2014/main" id="{E5AA6CDE-8838-A074-C1B2-20546F579584}"/>
              </a:ext>
            </a:extLst>
          </p:cNvPr>
          <p:cNvPicPr>
            <a:picLocks noChangeAspect="1"/>
          </p:cNvPicPr>
          <p:nvPr/>
        </p:nvPicPr>
        <p:blipFill rotWithShape="1">
          <a:blip r:embed="rId2"/>
          <a:srcRect t="14374"/>
          <a:stretch/>
        </p:blipFill>
        <p:spPr>
          <a:xfrm>
            <a:off x="672764" y="3990794"/>
            <a:ext cx="10846471" cy="2711234"/>
          </a:xfrm>
          <a:prstGeom prst="rect">
            <a:avLst/>
          </a:prstGeom>
        </p:spPr>
      </p:pic>
    </p:spTree>
    <p:extLst>
      <p:ext uri="{BB962C8B-B14F-4D97-AF65-F5344CB8AC3E}">
        <p14:creationId xmlns:p14="http://schemas.microsoft.com/office/powerpoint/2010/main" val="21261220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E6CE3-7A0F-EFA1-6459-D73BBB3F14B4}"/>
              </a:ext>
            </a:extLst>
          </p:cNvPr>
          <p:cNvSpPr>
            <a:spLocks noGrp="1"/>
          </p:cNvSpPr>
          <p:nvPr>
            <p:ph type="title"/>
          </p:nvPr>
        </p:nvSpPr>
        <p:spPr/>
        <p:txBody>
          <a:bodyPr/>
          <a:lstStyle/>
          <a:p>
            <a:r>
              <a:rPr lang="en-US" dirty="0" err="1"/>
              <a:t>Superpoint</a:t>
            </a:r>
            <a:endParaRPr lang="en-US" dirty="0"/>
          </a:p>
        </p:txBody>
      </p:sp>
      <p:sp>
        <p:nvSpPr>
          <p:cNvPr id="7" name="Content Placeholder 2">
            <a:extLst>
              <a:ext uri="{FF2B5EF4-FFF2-40B4-BE49-F238E27FC236}">
                <a16:creationId xmlns:a16="http://schemas.microsoft.com/office/drawing/2014/main" id="{CF249C15-7E34-A289-FDED-48437733907C}"/>
              </a:ext>
            </a:extLst>
          </p:cNvPr>
          <p:cNvSpPr>
            <a:spLocks noGrp="1"/>
          </p:cNvSpPr>
          <p:nvPr>
            <p:ph idx="1"/>
          </p:nvPr>
        </p:nvSpPr>
        <p:spPr>
          <a:xfrm>
            <a:off x="838200" y="1511589"/>
            <a:ext cx="10515600" cy="4351338"/>
          </a:xfrm>
        </p:spPr>
        <p:txBody>
          <a:bodyPr>
            <a:normAutofit/>
          </a:bodyPr>
          <a:lstStyle/>
          <a:p>
            <a:r>
              <a:rPr lang="en-US" dirty="0"/>
              <a:t>Joint Training</a:t>
            </a:r>
          </a:p>
          <a:p>
            <a:pPr lvl="1"/>
            <a:r>
              <a:rPr lang="en-US" dirty="0"/>
              <a:t>Feature Descriptor: They combined their full-convolutional neural network (</a:t>
            </a:r>
            <a:r>
              <a:rPr lang="en-US" b="1" dirty="0" err="1"/>
              <a:t>SuperPoint</a:t>
            </a:r>
            <a:r>
              <a:rPr lang="en-US" dirty="0"/>
              <a:t>) with a </a:t>
            </a:r>
            <a:r>
              <a:rPr lang="en-US" b="1" dirty="0"/>
              <a:t>Descriptor Subnetwork</a:t>
            </a:r>
          </a:p>
          <a:p>
            <a:pPr marL="457200" lvl="1" indent="0">
              <a:buNone/>
            </a:pPr>
            <a:endParaRPr lang="en-US" dirty="0"/>
          </a:p>
        </p:txBody>
      </p:sp>
      <p:pic>
        <p:nvPicPr>
          <p:cNvPr id="10" name="Picture 9">
            <a:extLst>
              <a:ext uri="{FF2B5EF4-FFF2-40B4-BE49-F238E27FC236}">
                <a16:creationId xmlns:a16="http://schemas.microsoft.com/office/drawing/2014/main" id="{D08DA824-C273-D5F0-0AD7-BF2D50CCB211}"/>
              </a:ext>
            </a:extLst>
          </p:cNvPr>
          <p:cNvPicPr>
            <a:picLocks noChangeAspect="1"/>
          </p:cNvPicPr>
          <p:nvPr/>
        </p:nvPicPr>
        <p:blipFill>
          <a:blip r:embed="rId2"/>
          <a:stretch>
            <a:fillRect/>
          </a:stretch>
        </p:blipFill>
        <p:spPr>
          <a:xfrm>
            <a:off x="2202700" y="2837152"/>
            <a:ext cx="7786599" cy="3719181"/>
          </a:xfrm>
          <a:prstGeom prst="rect">
            <a:avLst/>
          </a:prstGeom>
        </p:spPr>
      </p:pic>
    </p:spTree>
    <p:extLst>
      <p:ext uri="{BB962C8B-B14F-4D97-AF65-F5344CB8AC3E}">
        <p14:creationId xmlns:p14="http://schemas.microsoft.com/office/powerpoint/2010/main" val="2426534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EE6CE3-7A0F-EFA1-6459-D73BBB3F14B4}"/>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kern="1200">
                <a:solidFill>
                  <a:schemeClr val="tx1"/>
                </a:solidFill>
                <a:latin typeface="+mj-lt"/>
                <a:ea typeface="+mj-ea"/>
                <a:cs typeface="+mj-cs"/>
              </a:rPr>
              <a:t>Superpoint</a:t>
            </a:r>
          </a:p>
        </p:txBody>
      </p:sp>
      <p:sp>
        <p:nvSpPr>
          <p:cNvPr id="13"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F33D619F-11EE-583F-34C7-C6AFE83E61F0}"/>
              </a:ext>
            </a:extLst>
          </p:cNvPr>
          <p:cNvPicPr>
            <a:picLocks noChangeAspect="1"/>
          </p:cNvPicPr>
          <p:nvPr/>
        </p:nvPicPr>
        <p:blipFill>
          <a:blip r:embed="rId2"/>
          <a:stretch>
            <a:fillRect/>
          </a:stretch>
        </p:blipFill>
        <p:spPr>
          <a:xfrm>
            <a:off x="319265" y="2385414"/>
            <a:ext cx="11548872" cy="3118193"/>
          </a:xfrm>
          <a:prstGeom prst="rect">
            <a:avLst/>
          </a:prstGeom>
        </p:spPr>
      </p:pic>
    </p:spTree>
    <p:extLst>
      <p:ext uri="{BB962C8B-B14F-4D97-AF65-F5344CB8AC3E}">
        <p14:creationId xmlns:p14="http://schemas.microsoft.com/office/powerpoint/2010/main" val="5325800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15D82C-A8B1-76E9-16C2-5EB57A16F25B}"/>
              </a:ext>
            </a:extLst>
          </p:cNvPr>
          <p:cNvSpPr>
            <a:spLocks noGrp="1"/>
          </p:cNvSpPr>
          <p:nvPr>
            <p:ph type="title"/>
          </p:nvPr>
        </p:nvSpPr>
        <p:spPr>
          <a:xfrm>
            <a:off x="635000" y="640823"/>
            <a:ext cx="3418659" cy="5583148"/>
          </a:xfrm>
        </p:spPr>
        <p:txBody>
          <a:bodyPr anchor="ctr">
            <a:normAutofit/>
          </a:bodyPr>
          <a:lstStyle/>
          <a:p>
            <a:r>
              <a:rPr lang="en-US" sz="5400"/>
              <a:t>LightGlue</a:t>
            </a:r>
          </a:p>
        </p:txBody>
      </p:sp>
      <p:sp>
        <p:nvSpPr>
          <p:cNvPr id="11"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5BF3C931-DB67-38A9-7C98-22F6F19F78C0}"/>
              </a:ext>
            </a:extLst>
          </p:cNvPr>
          <p:cNvGraphicFramePr>
            <a:graphicFrameLocks noGrp="1"/>
          </p:cNvGraphicFramePr>
          <p:nvPr>
            <p:ph idx="1"/>
            <p:extLst>
              <p:ext uri="{D42A27DB-BD31-4B8C-83A1-F6EECF244321}">
                <p14:modId xmlns:p14="http://schemas.microsoft.com/office/powerpoint/2010/main" val="3479512795"/>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487033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15D82C-A8B1-76E9-16C2-5EB57A16F25B}"/>
              </a:ext>
            </a:extLst>
          </p:cNvPr>
          <p:cNvSpPr>
            <a:spLocks noGrp="1"/>
          </p:cNvSpPr>
          <p:nvPr>
            <p:ph type="title"/>
          </p:nvPr>
        </p:nvSpPr>
        <p:spPr>
          <a:xfrm>
            <a:off x="630936" y="640823"/>
            <a:ext cx="3419856" cy="5583148"/>
          </a:xfrm>
        </p:spPr>
        <p:txBody>
          <a:bodyPr anchor="ctr">
            <a:normAutofit/>
          </a:bodyPr>
          <a:lstStyle/>
          <a:p>
            <a:r>
              <a:rPr lang="en-US" sz="5400"/>
              <a:t>LightGlue</a:t>
            </a:r>
          </a:p>
        </p:txBody>
      </p:sp>
      <p:sp>
        <p:nvSpPr>
          <p:cNvPr id="13"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onnsiteX0" fmla="*/ 0 w 18288"/>
              <a:gd name="connsiteY0" fmla="*/ 0 h 5590381"/>
              <a:gd name="connsiteX1" fmla="*/ 18288 w 18288"/>
              <a:gd name="connsiteY1" fmla="*/ 0 h 5590381"/>
              <a:gd name="connsiteX2" fmla="*/ 18288 w 18288"/>
              <a:gd name="connsiteY2" fmla="*/ 754701 h 5590381"/>
              <a:gd name="connsiteX3" fmla="*/ 18288 w 18288"/>
              <a:gd name="connsiteY3" fmla="*/ 1565307 h 5590381"/>
              <a:gd name="connsiteX4" fmla="*/ 18288 w 18288"/>
              <a:gd name="connsiteY4" fmla="*/ 2152297 h 5590381"/>
              <a:gd name="connsiteX5" fmla="*/ 18288 w 18288"/>
              <a:gd name="connsiteY5" fmla="*/ 2906998 h 5590381"/>
              <a:gd name="connsiteX6" fmla="*/ 18288 w 18288"/>
              <a:gd name="connsiteY6" fmla="*/ 3549892 h 5590381"/>
              <a:gd name="connsiteX7" fmla="*/ 18288 w 18288"/>
              <a:gd name="connsiteY7" fmla="*/ 4080978 h 5590381"/>
              <a:gd name="connsiteX8" fmla="*/ 18288 w 18288"/>
              <a:gd name="connsiteY8" fmla="*/ 4835680 h 5590381"/>
              <a:gd name="connsiteX9" fmla="*/ 18288 w 18288"/>
              <a:gd name="connsiteY9" fmla="*/ 5590381 h 5590381"/>
              <a:gd name="connsiteX10" fmla="*/ 0 w 18288"/>
              <a:gd name="connsiteY10" fmla="*/ 5590381 h 5590381"/>
              <a:gd name="connsiteX11" fmla="*/ 0 w 18288"/>
              <a:gd name="connsiteY11" fmla="*/ 4835680 h 5590381"/>
              <a:gd name="connsiteX12" fmla="*/ 0 w 18288"/>
              <a:gd name="connsiteY12" fmla="*/ 4304593 h 5590381"/>
              <a:gd name="connsiteX13" fmla="*/ 0 w 18288"/>
              <a:gd name="connsiteY13" fmla="*/ 3773507 h 5590381"/>
              <a:gd name="connsiteX14" fmla="*/ 0 w 18288"/>
              <a:gd name="connsiteY14" fmla="*/ 3186517 h 5590381"/>
              <a:gd name="connsiteX15" fmla="*/ 0 w 18288"/>
              <a:gd name="connsiteY15" fmla="*/ 2487720 h 5590381"/>
              <a:gd name="connsiteX16" fmla="*/ 0 w 18288"/>
              <a:gd name="connsiteY16" fmla="*/ 1956633 h 5590381"/>
              <a:gd name="connsiteX17" fmla="*/ 0 w 18288"/>
              <a:gd name="connsiteY17" fmla="*/ 1425547 h 5590381"/>
              <a:gd name="connsiteX18" fmla="*/ 0 w 18288"/>
              <a:gd name="connsiteY18" fmla="*/ 614942 h 5590381"/>
              <a:gd name="connsiteX19" fmla="*/ 0 w 18288"/>
              <a:gd name="connsiteY19" fmla="*/ 0 h 5590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FCED3564-0215-BC6D-E287-D1CEC261F4AB}"/>
              </a:ext>
            </a:extLst>
          </p:cNvPr>
          <p:cNvPicPr>
            <a:picLocks noChangeAspect="1"/>
          </p:cNvPicPr>
          <p:nvPr/>
        </p:nvPicPr>
        <p:blipFill>
          <a:blip r:embed="rId3"/>
          <a:stretch>
            <a:fillRect/>
          </a:stretch>
        </p:blipFill>
        <p:spPr>
          <a:xfrm>
            <a:off x="4469892" y="773585"/>
            <a:ext cx="7537704" cy="3712318"/>
          </a:xfrm>
          <a:prstGeom prst="rect">
            <a:avLst/>
          </a:prstGeom>
        </p:spPr>
      </p:pic>
      <p:sp>
        <p:nvSpPr>
          <p:cNvPr id="3" name="Content Placeholder 2">
            <a:extLst>
              <a:ext uri="{FF2B5EF4-FFF2-40B4-BE49-F238E27FC236}">
                <a16:creationId xmlns:a16="http://schemas.microsoft.com/office/drawing/2014/main" id="{65C1FEB9-8DF2-95B5-5534-0BABA8B44DFF}"/>
              </a:ext>
            </a:extLst>
          </p:cNvPr>
          <p:cNvSpPr>
            <a:spLocks noGrp="1"/>
          </p:cNvSpPr>
          <p:nvPr>
            <p:ph idx="1"/>
          </p:nvPr>
        </p:nvSpPr>
        <p:spPr>
          <a:xfrm>
            <a:off x="4654296" y="4798577"/>
            <a:ext cx="6894576" cy="1428487"/>
          </a:xfrm>
        </p:spPr>
        <p:txBody>
          <a:bodyPr anchor="t">
            <a:normAutofit/>
          </a:bodyPr>
          <a:lstStyle/>
          <a:p>
            <a:pPr marL="0" indent="0">
              <a:buNone/>
            </a:pPr>
            <a:r>
              <a:rPr lang="en-US" sz="2200" dirty="0"/>
              <a:t>Point Pruning: it can figure out early in the layers whether a point is unmatchable. Thus, they get discarded at each layer. This significantly reduced the amount of computational power needed.</a:t>
            </a:r>
            <a:endParaRPr lang="en-US" sz="2200" b="1" dirty="0"/>
          </a:p>
        </p:txBody>
      </p:sp>
    </p:spTree>
    <p:extLst>
      <p:ext uri="{BB962C8B-B14F-4D97-AF65-F5344CB8AC3E}">
        <p14:creationId xmlns:p14="http://schemas.microsoft.com/office/powerpoint/2010/main" val="3759124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4AF969-BF38-BF05-2FCC-DE74E606471F}"/>
              </a:ext>
            </a:extLst>
          </p:cNvPr>
          <p:cNvSpPr>
            <a:spLocks noGrp="1"/>
          </p:cNvSpPr>
          <p:nvPr>
            <p:ph type="ctrTitle"/>
          </p:nvPr>
        </p:nvSpPr>
        <p:spPr>
          <a:xfrm>
            <a:off x="638881" y="417576"/>
            <a:ext cx="10909640" cy="1249394"/>
          </a:xfrm>
        </p:spPr>
        <p:txBody>
          <a:bodyPr vert="horz" lIns="91440" tIns="45720" rIns="91440" bIns="45720" rtlCol="0" anchor="ctr">
            <a:normAutofit/>
          </a:bodyPr>
          <a:lstStyle/>
          <a:p>
            <a:r>
              <a:rPr lang="en-US" sz="6600" b="1" kern="1200" dirty="0">
                <a:latin typeface="+mj-lt"/>
                <a:ea typeface="+mj-ea"/>
                <a:cs typeface="+mj-cs"/>
              </a:rPr>
              <a:t>Feature Matching</a:t>
            </a:r>
          </a:p>
        </p:txBody>
      </p:sp>
      <p:sp>
        <p:nvSpPr>
          <p:cNvPr id="19"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F9C951F4-F90A-7DE3-5C0E-F0942E98E30E}"/>
              </a:ext>
            </a:extLst>
          </p:cNvPr>
          <p:cNvPicPr>
            <a:picLocks noChangeAspect="1"/>
          </p:cNvPicPr>
          <p:nvPr/>
        </p:nvPicPr>
        <p:blipFill>
          <a:blip r:embed="rId2">
            <a:extLst>
              <a:ext uri="{28A0092B-C50C-407E-A947-70E740481C1C}">
                <a14:useLocalDpi xmlns:a14="http://schemas.microsoft.com/office/drawing/2010/main" val="0"/>
              </a:ext>
            </a:extLst>
          </a:blip>
          <a:stretch/>
        </p:blipFill>
        <p:spPr>
          <a:xfrm>
            <a:off x="638881" y="2084546"/>
            <a:ext cx="10786021" cy="3586353"/>
          </a:xfrm>
          <a:prstGeom prst="rect">
            <a:avLst/>
          </a:prstGeom>
        </p:spPr>
      </p:pic>
      <p:sp>
        <p:nvSpPr>
          <p:cNvPr id="3" name="TextBox 2">
            <a:extLst>
              <a:ext uri="{FF2B5EF4-FFF2-40B4-BE49-F238E27FC236}">
                <a16:creationId xmlns:a16="http://schemas.microsoft.com/office/drawing/2014/main" id="{9C0D8B9E-FDE2-48EB-1D17-4F4977A27432}"/>
              </a:ext>
            </a:extLst>
          </p:cNvPr>
          <p:cNvSpPr txBox="1"/>
          <p:nvPr/>
        </p:nvSpPr>
        <p:spPr>
          <a:xfrm>
            <a:off x="638881" y="5895117"/>
            <a:ext cx="1821396" cy="369332"/>
          </a:xfrm>
          <a:prstGeom prst="rect">
            <a:avLst/>
          </a:prstGeom>
          <a:noFill/>
        </p:spPr>
        <p:txBody>
          <a:bodyPr wrap="none" rtlCol="0">
            <a:spAutoFit/>
          </a:bodyPr>
          <a:lstStyle/>
          <a:p>
            <a:r>
              <a:rPr lang="en-US" dirty="0"/>
              <a:t>Franck Somarriba</a:t>
            </a:r>
          </a:p>
        </p:txBody>
      </p:sp>
    </p:spTree>
    <p:extLst>
      <p:ext uri="{BB962C8B-B14F-4D97-AF65-F5344CB8AC3E}">
        <p14:creationId xmlns:p14="http://schemas.microsoft.com/office/powerpoint/2010/main" val="2202906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5D82C-A8B1-76E9-16C2-5EB57A16F25B}"/>
              </a:ext>
            </a:extLst>
          </p:cNvPr>
          <p:cNvSpPr>
            <a:spLocks noGrp="1"/>
          </p:cNvSpPr>
          <p:nvPr>
            <p:ph type="title"/>
          </p:nvPr>
        </p:nvSpPr>
        <p:spPr/>
        <p:txBody>
          <a:bodyPr/>
          <a:lstStyle/>
          <a:p>
            <a:r>
              <a:rPr lang="en-US" dirty="0"/>
              <a:t>LightGlue</a:t>
            </a:r>
          </a:p>
        </p:txBody>
      </p:sp>
      <p:sp>
        <p:nvSpPr>
          <p:cNvPr id="3" name="Content Placeholder 2">
            <a:extLst>
              <a:ext uri="{FF2B5EF4-FFF2-40B4-BE49-F238E27FC236}">
                <a16:creationId xmlns:a16="http://schemas.microsoft.com/office/drawing/2014/main" id="{65C1FEB9-8DF2-95B5-5534-0BABA8B44DFF}"/>
              </a:ext>
            </a:extLst>
          </p:cNvPr>
          <p:cNvSpPr>
            <a:spLocks noGrp="1"/>
          </p:cNvSpPr>
          <p:nvPr>
            <p:ph idx="1"/>
          </p:nvPr>
        </p:nvSpPr>
        <p:spPr>
          <a:xfrm>
            <a:off x="838200" y="1316182"/>
            <a:ext cx="10515600" cy="4351338"/>
          </a:xfrm>
        </p:spPr>
        <p:txBody>
          <a:bodyPr/>
          <a:lstStyle/>
          <a:p>
            <a:r>
              <a:rPr lang="en-US" dirty="0"/>
              <a:t>The features are extracted using feature detection algorithms such as </a:t>
            </a:r>
            <a:r>
              <a:rPr lang="en-US" b="1" dirty="0" err="1"/>
              <a:t>SuperPoint</a:t>
            </a:r>
            <a:r>
              <a:rPr lang="en-US" b="1" dirty="0"/>
              <a:t>. </a:t>
            </a:r>
            <a:r>
              <a:rPr lang="en-US" dirty="0"/>
              <a:t> </a:t>
            </a:r>
          </a:p>
          <a:p>
            <a:r>
              <a:rPr lang="en-US" b="1" dirty="0"/>
              <a:t>Self Attention: </a:t>
            </a:r>
            <a:r>
              <a:rPr lang="en-US" dirty="0"/>
              <a:t>Allows each point to interact with all other points within the same image. This enhances the description of the </a:t>
            </a:r>
            <a:r>
              <a:rPr lang="en-US" dirty="0" err="1"/>
              <a:t>keypoint</a:t>
            </a:r>
            <a:endParaRPr lang="en-US" dirty="0"/>
          </a:p>
          <a:p>
            <a:r>
              <a:rPr lang="en-US" b="1" dirty="0"/>
              <a:t>Cross Attention:</a:t>
            </a:r>
            <a:r>
              <a:rPr lang="en-US" dirty="0"/>
              <a:t> Allows points from different images to interact. This helps finding correspondence between images</a:t>
            </a:r>
          </a:p>
          <a:p>
            <a:endParaRPr lang="en-US" b="1" dirty="0"/>
          </a:p>
        </p:txBody>
      </p:sp>
      <p:pic>
        <p:nvPicPr>
          <p:cNvPr id="5" name="Picture 4">
            <a:extLst>
              <a:ext uri="{FF2B5EF4-FFF2-40B4-BE49-F238E27FC236}">
                <a16:creationId xmlns:a16="http://schemas.microsoft.com/office/drawing/2014/main" id="{E5BCF88C-81F7-78DF-5C35-A0D51FE5B7EC}"/>
              </a:ext>
            </a:extLst>
          </p:cNvPr>
          <p:cNvPicPr>
            <a:picLocks noChangeAspect="1"/>
          </p:cNvPicPr>
          <p:nvPr/>
        </p:nvPicPr>
        <p:blipFill rotWithShape="1">
          <a:blip r:embed="rId3"/>
          <a:srcRect l="-1" r="57901"/>
          <a:stretch/>
        </p:blipFill>
        <p:spPr>
          <a:xfrm>
            <a:off x="905276" y="3917734"/>
            <a:ext cx="3980760" cy="2940266"/>
          </a:xfrm>
          <a:prstGeom prst="rect">
            <a:avLst/>
          </a:prstGeom>
        </p:spPr>
      </p:pic>
      <p:sp>
        <p:nvSpPr>
          <p:cNvPr id="4" name="Rectangle 3">
            <a:extLst>
              <a:ext uri="{FF2B5EF4-FFF2-40B4-BE49-F238E27FC236}">
                <a16:creationId xmlns:a16="http://schemas.microsoft.com/office/drawing/2014/main" id="{514BAFE3-AE80-44AB-EF57-0DAAE838659F}"/>
              </a:ext>
            </a:extLst>
          </p:cNvPr>
          <p:cNvSpPr/>
          <p:nvPr/>
        </p:nvSpPr>
        <p:spPr>
          <a:xfrm>
            <a:off x="4581236" y="5371956"/>
            <a:ext cx="304800" cy="295564"/>
          </a:xfrm>
          <a:prstGeom prst="rect">
            <a:avLst/>
          </a:prstGeom>
          <a:solidFill>
            <a:srgbClr val="F2F2F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668573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C1FEB9-8DF2-95B5-5534-0BABA8B44DFF}"/>
              </a:ext>
            </a:extLst>
          </p:cNvPr>
          <p:cNvSpPr>
            <a:spLocks noGrp="1"/>
          </p:cNvSpPr>
          <p:nvPr>
            <p:ph idx="1"/>
          </p:nvPr>
        </p:nvSpPr>
        <p:spPr>
          <a:xfrm>
            <a:off x="838200" y="891309"/>
            <a:ext cx="10515600" cy="4351338"/>
          </a:xfrm>
        </p:spPr>
        <p:txBody>
          <a:bodyPr/>
          <a:lstStyle/>
          <a:p>
            <a:r>
              <a:rPr lang="en-US" b="1" dirty="0"/>
              <a:t>Confidence:</a:t>
            </a:r>
            <a:r>
              <a:rPr lang="en-US" dirty="0"/>
              <a:t> The output of the attention layers are passed through a confidence module, which estimates how confident the network is about how useful a </a:t>
            </a:r>
            <a:r>
              <a:rPr lang="en-US" dirty="0" err="1"/>
              <a:t>keypoint</a:t>
            </a:r>
            <a:r>
              <a:rPr lang="en-US" dirty="0"/>
              <a:t> is for matching.</a:t>
            </a:r>
            <a:endParaRPr lang="en-US" b="1" dirty="0"/>
          </a:p>
          <a:p>
            <a:r>
              <a:rPr lang="en-US" b="1" dirty="0"/>
              <a:t>Pruning: </a:t>
            </a:r>
            <a:r>
              <a:rPr lang="en-US" dirty="0"/>
              <a:t>There is a </a:t>
            </a:r>
            <a:r>
              <a:rPr lang="en-US" b="1" dirty="0"/>
              <a:t>Confidence Threshold </a:t>
            </a:r>
            <a:r>
              <a:rPr lang="en-US" dirty="0"/>
              <a:t>which removes low confidence </a:t>
            </a:r>
            <a:r>
              <a:rPr lang="en-US" dirty="0" err="1"/>
              <a:t>keypoints</a:t>
            </a:r>
            <a:r>
              <a:rPr lang="en-US" dirty="0"/>
              <a:t> from the next layer.</a:t>
            </a:r>
          </a:p>
          <a:p>
            <a:r>
              <a:rPr lang="en-US" b="1" dirty="0"/>
              <a:t>Early Exit: </a:t>
            </a:r>
            <a:r>
              <a:rPr lang="en-US" dirty="0"/>
              <a:t>If the network decides that it has meet the threshold for number of good matches, it is able to stop early.</a:t>
            </a:r>
            <a:endParaRPr lang="en-US" b="1" dirty="0"/>
          </a:p>
          <a:p>
            <a:endParaRPr lang="en-US" b="1" dirty="0"/>
          </a:p>
        </p:txBody>
      </p:sp>
      <p:pic>
        <p:nvPicPr>
          <p:cNvPr id="5" name="Picture 4">
            <a:extLst>
              <a:ext uri="{FF2B5EF4-FFF2-40B4-BE49-F238E27FC236}">
                <a16:creationId xmlns:a16="http://schemas.microsoft.com/office/drawing/2014/main" id="{E5BCF88C-81F7-78DF-5C35-A0D51FE5B7EC}"/>
              </a:ext>
            </a:extLst>
          </p:cNvPr>
          <p:cNvPicPr>
            <a:picLocks noChangeAspect="1"/>
          </p:cNvPicPr>
          <p:nvPr/>
        </p:nvPicPr>
        <p:blipFill rotWithShape="1">
          <a:blip r:embed="rId3"/>
          <a:srcRect l="-1" r="32796"/>
          <a:stretch/>
        </p:blipFill>
        <p:spPr>
          <a:xfrm>
            <a:off x="905276" y="3917734"/>
            <a:ext cx="6354506" cy="2940266"/>
          </a:xfrm>
          <a:prstGeom prst="rect">
            <a:avLst/>
          </a:prstGeom>
        </p:spPr>
      </p:pic>
    </p:spTree>
    <p:extLst>
      <p:ext uri="{BB962C8B-B14F-4D97-AF65-F5344CB8AC3E}">
        <p14:creationId xmlns:p14="http://schemas.microsoft.com/office/powerpoint/2010/main" val="6240323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C1FEB9-8DF2-95B5-5534-0BABA8B44DFF}"/>
              </a:ext>
            </a:extLst>
          </p:cNvPr>
          <p:cNvSpPr>
            <a:spLocks noGrp="1"/>
          </p:cNvSpPr>
          <p:nvPr>
            <p:ph idx="1"/>
          </p:nvPr>
        </p:nvSpPr>
        <p:spPr>
          <a:xfrm>
            <a:off x="838200" y="1690688"/>
            <a:ext cx="10515600" cy="4351338"/>
          </a:xfrm>
        </p:spPr>
        <p:txBody>
          <a:bodyPr/>
          <a:lstStyle/>
          <a:p>
            <a:r>
              <a:rPr lang="en-US" b="1" dirty="0"/>
              <a:t>Matching:</a:t>
            </a:r>
            <a:r>
              <a:rPr lang="en-US" dirty="0"/>
              <a:t> Once the threshold of good </a:t>
            </a:r>
            <a:r>
              <a:rPr lang="en-US" dirty="0" err="1"/>
              <a:t>keypoints</a:t>
            </a:r>
            <a:r>
              <a:rPr lang="en-US" dirty="0"/>
              <a:t> is met, matching starts with matching algorithms such as RANSAC or KNN.</a:t>
            </a:r>
            <a:endParaRPr lang="en-US" b="1" dirty="0"/>
          </a:p>
        </p:txBody>
      </p:sp>
      <p:pic>
        <p:nvPicPr>
          <p:cNvPr id="5" name="Picture 4">
            <a:extLst>
              <a:ext uri="{FF2B5EF4-FFF2-40B4-BE49-F238E27FC236}">
                <a16:creationId xmlns:a16="http://schemas.microsoft.com/office/drawing/2014/main" id="{E5BCF88C-81F7-78DF-5C35-A0D51FE5B7EC}"/>
              </a:ext>
            </a:extLst>
          </p:cNvPr>
          <p:cNvPicPr>
            <a:picLocks noChangeAspect="1"/>
          </p:cNvPicPr>
          <p:nvPr/>
        </p:nvPicPr>
        <p:blipFill rotWithShape="1">
          <a:blip r:embed="rId3"/>
          <a:srcRect l="-1" r="-123"/>
          <a:stretch/>
        </p:blipFill>
        <p:spPr>
          <a:xfrm>
            <a:off x="905276" y="3917734"/>
            <a:ext cx="9467160" cy="2940266"/>
          </a:xfrm>
          <a:prstGeom prst="rect">
            <a:avLst/>
          </a:prstGeom>
        </p:spPr>
      </p:pic>
      <p:sp>
        <p:nvSpPr>
          <p:cNvPr id="2" name="Title 1">
            <a:extLst>
              <a:ext uri="{FF2B5EF4-FFF2-40B4-BE49-F238E27FC236}">
                <a16:creationId xmlns:a16="http://schemas.microsoft.com/office/drawing/2014/main" id="{DF871BCF-1C27-EB11-F251-04E639E7D3B1}"/>
              </a:ext>
            </a:extLst>
          </p:cNvPr>
          <p:cNvSpPr>
            <a:spLocks noGrp="1"/>
          </p:cNvSpPr>
          <p:nvPr>
            <p:ph type="title"/>
          </p:nvPr>
        </p:nvSpPr>
        <p:spPr>
          <a:xfrm>
            <a:off x="838200" y="365125"/>
            <a:ext cx="10515600" cy="1325563"/>
          </a:xfrm>
        </p:spPr>
        <p:txBody>
          <a:bodyPr/>
          <a:lstStyle/>
          <a:p>
            <a:r>
              <a:rPr lang="en-US" dirty="0"/>
              <a:t>LightGlue</a:t>
            </a:r>
          </a:p>
        </p:txBody>
      </p:sp>
    </p:spTree>
    <p:extLst>
      <p:ext uri="{BB962C8B-B14F-4D97-AF65-F5344CB8AC3E}">
        <p14:creationId xmlns:p14="http://schemas.microsoft.com/office/powerpoint/2010/main" val="17170128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71BCF-1C27-EB11-F251-04E639E7D3B1}"/>
              </a:ext>
            </a:extLst>
          </p:cNvPr>
          <p:cNvSpPr>
            <a:spLocks noGrp="1"/>
          </p:cNvSpPr>
          <p:nvPr>
            <p:ph type="title"/>
          </p:nvPr>
        </p:nvSpPr>
        <p:spPr>
          <a:xfrm>
            <a:off x="838200" y="365125"/>
            <a:ext cx="10515600" cy="1325563"/>
          </a:xfrm>
        </p:spPr>
        <p:txBody>
          <a:bodyPr/>
          <a:lstStyle/>
          <a:p>
            <a:r>
              <a:rPr lang="en-US" dirty="0" err="1"/>
              <a:t>LightGlue</a:t>
            </a:r>
            <a:r>
              <a:rPr lang="en-US" dirty="0"/>
              <a:t> – Confidence Calculation</a:t>
            </a:r>
          </a:p>
        </p:txBody>
      </p:sp>
      <p:pic>
        <p:nvPicPr>
          <p:cNvPr id="8" name="Picture 7">
            <a:extLst>
              <a:ext uri="{FF2B5EF4-FFF2-40B4-BE49-F238E27FC236}">
                <a16:creationId xmlns:a16="http://schemas.microsoft.com/office/drawing/2014/main" id="{C9F2990B-3C9C-509D-7E5D-99D5BF930372}"/>
              </a:ext>
            </a:extLst>
          </p:cNvPr>
          <p:cNvPicPr>
            <a:picLocks noChangeAspect="1"/>
          </p:cNvPicPr>
          <p:nvPr/>
        </p:nvPicPr>
        <p:blipFill>
          <a:blip r:embed="rId3"/>
          <a:stretch>
            <a:fillRect/>
          </a:stretch>
        </p:blipFill>
        <p:spPr>
          <a:xfrm>
            <a:off x="3436709" y="1414336"/>
            <a:ext cx="5110132" cy="799847"/>
          </a:xfrm>
          <a:prstGeom prst="rect">
            <a:avLst/>
          </a:prstGeom>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0E6B740F-851B-F6D0-BEFE-6C057F5CA078}"/>
                  </a:ext>
                </a:extLst>
              </p:cNvPr>
              <p:cNvSpPr txBox="1"/>
              <p:nvPr/>
            </p:nvSpPr>
            <p:spPr>
              <a:xfrm>
                <a:off x="1343891" y="2456873"/>
                <a:ext cx="238276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𝑖</m:t>
                          </m:r>
                        </m:sub>
                      </m:sSub>
                      <m:r>
                        <a:rPr lang="en-US" b="0" i="1" smtClean="0">
                          <a:latin typeface="Cambria Math" panose="02040503050406030204" pitchFamily="18" charset="0"/>
                        </a:rPr>
                        <m:t>=</m:t>
                      </m:r>
                      <m:r>
                        <a:rPr lang="en-US" b="0" i="1" smtClean="0">
                          <a:latin typeface="Cambria Math" panose="02040503050406030204" pitchFamily="18" charset="0"/>
                        </a:rPr>
                        <m:t>𝐶𝑜𝑛𝑓𝑖𝑑𝑒𝑛𝑐𝑒</m:t>
                      </m:r>
                      <m:r>
                        <a:rPr lang="en-US" b="0" i="1" smtClean="0">
                          <a:latin typeface="Cambria Math" panose="02040503050406030204" pitchFamily="18" charset="0"/>
                        </a:rPr>
                        <m:t> </m:t>
                      </m:r>
                      <m:r>
                        <a:rPr lang="en-US" b="0" i="1" smtClean="0">
                          <a:latin typeface="Cambria Math" panose="02040503050406030204" pitchFamily="18" charset="0"/>
                        </a:rPr>
                        <m:t>𝑆𝑐𝑜𝑟𝑒</m:t>
                      </m:r>
                    </m:oMath>
                  </m:oMathPara>
                </a14:m>
                <a:endParaRPr lang="en-US" dirty="0"/>
              </a:p>
            </p:txBody>
          </p:sp>
        </mc:Choice>
        <mc:Fallback xmlns="">
          <p:sp>
            <p:nvSpPr>
              <p:cNvPr id="4" name="TextBox 3">
                <a:extLst>
                  <a:ext uri="{FF2B5EF4-FFF2-40B4-BE49-F238E27FC236}">
                    <a16:creationId xmlns:a16="http://schemas.microsoft.com/office/drawing/2014/main" id="{0E6B740F-851B-F6D0-BEFE-6C057F5CA078}"/>
                  </a:ext>
                </a:extLst>
              </p:cNvPr>
              <p:cNvSpPr txBox="1">
                <a:spLocks noRot="1" noChangeAspect="1" noMove="1" noResize="1" noEditPoints="1" noAdjustHandles="1" noChangeArrowheads="1" noChangeShapeType="1" noTextEdit="1"/>
              </p:cNvSpPr>
              <p:nvPr/>
            </p:nvSpPr>
            <p:spPr>
              <a:xfrm>
                <a:off x="1343891" y="2456873"/>
                <a:ext cx="2382768" cy="276999"/>
              </a:xfrm>
              <a:prstGeom prst="rect">
                <a:avLst/>
              </a:prstGeom>
              <a:blipFill>
                <a:blip r:embed="rId4"/>
                <a:stretch>
                  <a:fillRect l="-1790" t="-2222" r="-2046" b="-3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75C7D12-2B61-B1B1-9DE3-6F38BB31F5E2}"/>
                  </a:ext>
                </a:extLst>
              </p:cNvPr>
              <p:cNvSpPr txBox="1"/>
              <p:nvPr/>
            </p:nvSpPr>
            <p:spPr>
              <a:xfrm>
                <a:off x="1343891" y="2838062"/>
                <a:ext cx="4341573" cy="30418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𝑀𝐿𝑃</m:t>
                          </m:r>
                        </m:e>
                        <m: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r>
                            <a:rPr lang="en-US" b="0" i="1" smtClean="0">
                              <a:latin typeface="Cambria Math" panose="02040503050406030204" pitchFamily="18" charset="0"/>
                            </a:rPr>
                            <m:t>)</m:t>
                          </m:r>
                        </m:sub>
                      </m:sSub>
                      <m:r>
                        <a:rPr lang="en-US" b="0" i="1" smtClean="0">
                          <a:latin typeface="Cambria Math" panose="02040503050406030204" pitchFamily="18" charset="0"/>
                        </a:rPr>
                        <m:t>=</m:t>
                      </m:r>
                      <m:r>
                        <a:rPr lang="en-US" b="0" i="1" smtClean="0">
                          <a:latin typeface="Cambria Math" panose="02040503050406030204" pitchFamily="18" charset="0"/>
                        </a:rPr>
                        <m:t>𝑀𝑢𝑙𝑡𝑖</m:t>
                      </m:r>
                      <m:r>
                        <a:rPr lang="en-US" b="0" i="1" smtClean="0">
                          <a:latin typeface="Cambria Math" panose="02040503050406030204" pitchFamily="18" charset="0"/>
                        </a:rPr>
                        <m:t>−</m:t>
                      </m:r>
                      <m:r>
                        <a:rPr lang="en-US" b="0" i="1" smtClean="0">
                          <a:latin typeface="Cambria Math" panose="02040503050406030204" pitchFamily="18" charset="0"/>
                        </a:rPr>
                        <m:t>𝐿𝑎𝑦𝑒𝑟</m:t>
                      </m:r>
                      <m:r>
                        <a:rPr lang="en-US" b="0" i="1" smtClean="0">
                          <a:latin typeface="Cambria Math" panose="02040503050406030204" pitchFamily="18" charset="0"/>
                        </a:rPr>
                        <m:t> </m:t>
                      </m:r>
                      <m:r>
                        <a:rPr lang="en-US" b="0" i="1" smtClean="0">
                          <a:latin typeface="Cambria Math" panose="02040503050406030204" pitchFamily="18" charset="0"/>
                        </a:rPr>
                        <m:t>𝑃𝑒𝑟𝑐𝑒𝑝𝑡𝑟𝑜𝑛</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oMath>
                  </m:oMathPara>
                </a14:m>
                <a:endParaRPr lang="en-US" dirty="0"/>
              </a:p>
            </p:txBody>
          </p:sp>
        </mc:Choice>
        <mc:Fallback xmlns="">
          <p:sp>
            <p:nvSpPr>
              <p:cNvPr id="6" name="TextBox 5">
                <a:extLst>
                  <a:ext uri="{FF2B5EF4-FFF2-40B4-BE49-F238E27FC236}">
                    <a16:creationId xmlns:a16="http://schemas.microsoft.com/office/drawing/2014/main" id="{D75C7D12-2B61-B1B1-9DE3-6F38BB31F5E2}"/>
                  </a:ext>
                </a:extLst>
              </p:cNvPr>
              <p:cNvSpPr txBox="1">
                <a:spLocks noRot="1" noChangeAspect="1" noMove="1" noResize="1" noEditPoints="1" noAdjustHandles="1" noChangeArrowheads="1" noChangeShapeType="1" noTextEdit="1"/>
              </p:cNvSpPr>
              <p:nvPr/>
            </p:nvSpPr>
            <p:spPr>
              <a:xfrm>
                <a:off x="1343891" y="2838062"/>
                <a:ext cx="4341573" cy="304186"/>
              </a:xfrm>
              <a:prstGeom prst="rect">
                <a:avLst/>
              </a:prstGeom>
              <a:blipFill>
                <a:blip r:embed="rId5"/>
                <a:stretch>
                  <a:fillRect l="-701" t="-2041" r="-140" b="-285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E301FF5D-F446-EE7C-4610-D2562F9D1756}"/>
                  </a:ext>
                </a:extLst>
              </p:cNvPr>
              <p:cNvSpPr txBox="1"/>
              <p:nvPr/>
            </p:nvSpPr>
            <p:spPr>
              <a:xfrm>
                <a:off x="1343890" y="3277581"/>
                <a:ext cx="4997202"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𝑆𝑖𝑔𝑚𝑜𝑖𝑑</m:t>
                      </m:r>
                      <m:r>
                        <a:rPr lang="en-US" b="0" i="1" smtClean="0">
                          <a:latin typeface="Cambria Math" panose="02040503050406030204" pitchFamily="18" charset="0"/>
                        </a:rPr>
                        <m:t>=</m:t>
                      </m:r>
                      <m:r>
                        <a:rPr lang="en-US" b="0" i="1" smtClean="0">
                          <a:latin typeface="Cambria Math" panose="02040503050406030204" pitchFamily="18" charset="0"/>
                        </a:rPr>
                        <m:t>𝑀𝑎𝑘𝑒𝑠</m:t>
                      </m:r>
                      <m:r>
                        <a:rPr lang="en-US" b="0" i="1" smtClean="0">
                          <a:latin typeface="Cambria Math" panose="02040503050406030204" pitchFamily="18" charset="0"/>
                        </a:rPr>
                        <m:t> </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𝑟𝑒𝑠𝑢𝑙𝑡</m:t>
                      </m:r>
                      <m:r>
                        <a:rPr lang="en-US" b="0" i="1" smtClean="0">
                          <a:latin typeface="Cambria Math" panose="02040503050406030204" pitchFamily="18" charset="0"/>
                        </a:rPr>
                        <m:t> </m:t>
                      </m:r>
                      <m:r>
                        <a:rPr lang="en-US" b="0" i="1" smtClean="0">
                          <a:latin typeface="Cambria Math" panose="02040503050406030204" pitchFamily="18" charset="0"/>
                        </a:rPr>
                        <m:t>𝑏𝑒</m:t>
                      </m:r>
                      <m:r>
                        <a:rPr lang="en-US" b="0" i="1" smtClean="0">
                          <a:latin typeface="Cambria Math" panose="02040503050406030204" pitchFamily="18" charset="0"/>
                        </a:rPr>
                        <m:t> </m:t>
                      </m:r>
                      <m:r>
                        <a:rPr lang="en-US" b="0" i="1" smtClean="0">
                          <a:latin typeface="Cambria Math" panose="02040503050406030204" pitchFamily="18" charset="0"/>
                        </a:rPr>
                        <m:t>𝑏𝑒𝑡𝑤𝑒𝑒𝑛</m:t>
                      </m:r>
                      <m:r>
                        <a:rPr lang="en-US" b="0" i="1" smtClean="0">
                          <a:latin typeface="Cambria Math" panose="02040503050406030204" pitchFamily="18" charset="0"/>
                        </a:rPr>
                        <m:t> 0 </m:t>
                      </m:r>
                      <m:r>
                        <a:rPr lang="en-US" b="0" i="1" smtClean="0">
                          <a:latin typeface="Cambria Math" panose="02040503050406030204" pitchFamily="18" charset="0"/>
                        </a:rPr>
                        <m:t>𝑎𝑛𝑑</m:t>
                      </m:r>
                      <m:r>
                        <a:rPr lang="en-US" b="0" i="1" smtClean="0">
                          <a:latin typeface="Cambria Math" panose="02040503050406030204" pitchFamily="18" charset="0"/>
                        </a:rPr>
                        <m:t> 1</m:t>
                      </m:r>
                    </m:oMath>
                  </m:oMathPara>
                </a14:m>
                <a:endParaRPr lang="en-US" dirty="0"/>
              </a:p>
            </p:txBody>
          </p:sp>
        </mc:Choice>
        <mc:Fallback xmlns="">
          <p:sp>
            <p:nvSpPr>
              <p:cNvPr id="7" name="TextBox 6">
                <a:extLst>
                  <a:ext uri="{FF2B5EF4-FFF2-40B4-BE49-F238E27FC236}">
                    <a16:creationId xmlns:a16="http://schemas.microsoft.com/office/drawing/2014/main" id="{E301FF5D-F446-EE7C-4610-D2562F9D1756}"/>
                  </a:ext>
                </a:extLst>
              </p:cNvPr>
              <p:cNvSpPr txBox="1">
                <a:spLocks noRot="1" noChangeAspect="1" noMove="1" noResize="1" noEditPoints="1" noAdjustHandles="1" noChangeArrowheads="1" noChangeShapeType="1" noTextEdit="1"/>
              </p:cNvSpPr>
              <p:nvPr/>
            </p:nvSpPr>
            <p:spPr>
              <a:xfrm>
                <a:off x="1343890" y="3277581"/>
                <a:ext cx="4997202" cy="276999"/>
              </a:xfrm>
              <a:prstGeom prst="rect">
                <a:avLst/>
              </a:prstGeom>
              <a:blipFill>
                <a:blip r:embed="rId6"/>
                <a:stretch>
                  <a:fillRect l="-1220" t="-4444" r="-732" b="-35556"/>
                </a:stretch>
              </a:blipFill>
            </p:spPr>
            <p:txBody>
              <a:bodyPr/>
              <a:lstStyle/>
              <a:p>
                <a:r>
                  <a:rPr lang="en-US">
                    <a:noFill/>
                  </a:rPr>
                  <a:t> </a:t>
                </a:r>
              </a:p>
            </p:txBody>
          </p:sp>
        </mc:Fallback>
      </mc:AlternateContent>
      <p:sp>
        <p:nvSpPr>
          <p:cNvPr id="9" name="TextBox 8">
            <a:extLst>
              <a:ext uri="{FF2B5EF4-FFF2-40B4-BE49-F238E27FC236}">
                <a16:creationId xmlns:a16="http://schemas.microsoft.com/office/drawing/2014/main" id="{EAE1F8F0-CB58-E1FF-6D08-E94EA3B03EDA}"/>
              </a:ext>
            </a:extLst>
          </p:cNvPr>
          <p:cNvSpPr txBox="1"/>
          <p:nvPr/>
        </p:nvSpPr>
        <p:spPr>
          <a:xfrm>
            <a:off x="1343890" y="4781944"/>
            <a:ext cx="3870037" cy="1323439"/>
          </a:xfrm>
          <a:prstGeom prst="rect">
            <a:avLst/>
          </a:prstGeom>
          <a:noFill/>
        </p:spPr>
        <p:txBody>
          <a:bodyPr wrap="square" rtlCol="0">
            <a:spAutoFit/>
          </a:bodyPr>
          <a:lstStyle/>
          <a:p>
            <a:r>
              <a:rPr lang="en-US" sz="2000" dirty="0"/>
              <a:t>A value closer to 1, means that “</a:t>
            </a:r>
            <a:r>
              <a:rPr lang="en-US" sz="2000" dirty="0" err="1"/>
              <a:t>i</a:t>
            </a:r>
            <a:r>
              <a:rPr lang="en-US" sz="2000" dirty="0"/>
              <a:t>” is reliable and final. it is confident that the feature is either matched or unmatchable</a:t>
            </a:r>
          </a:p>
        </p:txBody>
      </p:sp>
    </p:spTree>
    <p:extLst>
      <p:ext uri="{BB962C8B-B14F-4D97-AF65-F5344CB8AC3E}">
        <p14:creationId xmlns:p14="http://schemas.microsoft.com/office/powerpoint/2010/main" val="13141832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exagon 3">
            <a:extLst>
              <a:ext uri="{FF2B5EF4-FFF2-40B4-BE49-F238E27FC236}">
                <a16:creationId xmlns:a16="http://schemas.microsoft.com/office/drawing/2014/main" id="{01856013-7990-ADF0-86AA-7E2DB0D04AC5}"/>
              </a:ext>
            </a:extLst>
          </p:cNvPr>
          <p:cNvSpPr/>
          <p:nvPr/>
        </p:nvSpPr>
        <p:spPr>
          <a:xfrm>
            <a:off x="3730709" y="5093306"/>
            <a:ext cx="598466" cy="516526"/>
          </a:xfrm>
          <a:prstGeom prst="hexagon">
            <a:avLst>
              <a:gd name="adj" fmla="val 25000"/>
              <a:gd name="vf" fmla="val 115470"/>
            </a:avLst>
          </a:prstGeom>
          <a:ln>
            <a:solidFill>
              <a:schemeClr val="bg1"/>
            </a:solidFill>
          </a:ln>
        </p:spPr>
        <p:style>
          <a:lnRef idx="2">
            <a:scrgbClr r="0" g="0" b="0"/>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6" name="Hexagon 5">
            <a:extLst>
              <a:ext uri="{FF2B5EF4-FFF2-40B4-BE49-F238E27FC236}">
                <a16:creationId xmlns:a16="http://schemas.microsoft.com/office/drawing/2014/main" id="{1EFEC4C7-EB5D-691F-4150-27B8A034553F}"/>
              </a:ext>
            </a:extLst>
          </p:cNvPr>
          <p:cNvSpPr/>
          <p:nvPr/>
        </p:nvSpPr>
        <p:spPr>
          <a:xfrm>
            <a:off x="7847490" y="822746"/>
            <a:ext cx="598466" cy="516526"/>
          </a:xfrm>
          <a:prstGeom prst="hexagon">
            <a:avLst>
              <a:gd name="adj" fmla="val 25000"/>
              <a:gd name="vf" fmla="val 115470"/>
            </a:avLst>
          </a:prstGeom>
          <a:ln>
            <a:solidFill>
              <a:schemeClr val="bg1"/>
            </a:solidFill>
          </a:ln>
        </p:spPr>
        <p:style>
          <a:lnRef idx="2">
            <a:scrgbClr r="0" g="0" b="0"/>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graphicFrame>
        <p:nvGraphicFramePr>
          <p:cNvPr id="9" name="Diagram 8">
            <a:extLst>
              <a:ext uri="{FF2B5EF4-FFF2-40B4-BE49-F238E27FC236}">
                <a16:creationId xmlns:a16="http://schemas.microsoft.com/office/drawing/2014/main" id="{F044D64B-C5C8-D129-6528-0F757CB41DB6}"/>
              </a:ext>
            </a:extLst>
          </p:cNvPr>
          <p:cNvGraphicFramePr/>
          <p:nvPr>
            <p:extLst>
              <p:ext uri="{D42A27DB-BD31-4B8C-83A1-F6EECF244321}">
                <p14:modId xmlns:p14="http://schemas.microsoft.com/office/powerpoint/2010/main" val="3490350549"/>
              </p:ext>
            </p:extLst>
          </p:nvPr>
        </p:nvGraphicFramePr>
        <p:xfrm>
          <a:off x="1126835" y="-508001"/>
          <a:ext cx="9550399" cy="80079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955484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3C76D-9FE4-1C3E-0BDC-6BED8DF928A3}"/>
              </a:ext>
            </a:extLst>
          </p:cNvPr>
          <p:cNvSpPr>
            <a:spLocks noGrp="1"/>
          </p:cNvSpPr>
          <p:nvPr>
            <p:ph type="title"/>
          </p:nvPr>
        </p:nvSpPr>
        <p:spPr/>
        <p:txBody>
          <a:bodyPr/>
          <a:lstStyle/>
          <a:p>
            <a:r>
              <a:rPr lang="en-US"/>
              <a:t>Clone LightGlue Repository</a:t>
            </a:r>
            <a:endParaRPr lang="en-US" dirty="0"/>
          </a:p>
        </p:txBody>
      </p:sp>
      <p:pic>
        <p:nvPicPr>
          <p:cNvPr id="6" name="Content Placeholder 5">
            <a:extLst>
              <a:ext uri="{FF2B5EF4-FFF2-40B4-BE49-F238E27FC236}">
                <a16:creationId xmlns:a16="http://schemas.microsoft.com/office/drawing/2014/main" id="{834572BA-B4E8-6422-1933-EED5D67D25E3}"/>
              </a:ext>
            </a:extLst>
          </p:cNvPr>
          <p:cNvPicPr>
            <a:picLocks noGrp="1" noChangeAspect="1"/>
          </p:cNvPicPr>
          <p:nvPr>
            <p:ph idx="1"/>
          </p:nvPr>
        </p:nvPicPr>
        <p:blipFill>
          <a:blip r:embed="rId3"/>
          <a:stretch>
            <a:fillRect/>
          </a:stretch>
        </p:blipFill>
        <p:spPr>
          <a:xfrm>
            <a:off x="838200" y="2942571"/>
            <a:ext cx="10515600" cy="2160643"/>
          </a:xfrm>
        </p:spPr>
      </p:pic>
      <p:sp>
        <p:nvSpPr>
          <p:cNvPr id="7" name="TextBox 6">
            <a:extLst>
              <a:ext uri="{FF2B5EF4-FFF2-40B4-BE49-F238E27FC236}">
                <a16:creationId xmlns:a16="http://schemas.microsoft.com/office/drawing/2014/main" id="{053F36C3-0F00-231A-6716-CF2834D5EC56}"/>
              </a:ext>
            </a:extLst>
          </p:cNvPr>
          <p:cNvSpPr txBox="1"/>
          <p:nvPr/>
        </p:nvSpPr>
        <p:spPr>
          <a:xfrm>
            <a:off x="838200" y="1801091"/>
            <a:ext cx="5974008" cy="861774"/>
          </a:xfrm>
          <a:prstGeom prst="rect">
            <a:avLst/>
          </a:prstGeom>
          <a:noFill/>
        </p:spPr>
        <p:txBody>
          <a:bodyPr wrap="none" rtlCol="0">
            <a:spAutoFit/>
          </a:bodyPr>
          <a:lstStyle/>
          <a:p>
            <a:r>
              <a:rPr lang="en-US" sz="3200" b="1" dirty="0"/>
              <a:t>https://github.com/cvg/LightGlue</a:t>
            </a:r>
          </a:p>
          <a:p>
            <a:endParaRPr lang="en-US" dirty="0"/>
          </a:p>
        </p:txBody>
      </p:sp>
      <p:pic>
        <p:nvPicPr>
          <p:cNvPr id="4" name="Picture 3">
            <a:extLst>
              <a:ext uri="{FF2B5EF4-FFF2-40B4-BE49-F238E27FC236}">
                <a16:creationId xmlns:a16="http://schemas.microsoft.com/office/drawing/2014/main" id="{9C3EF951-5421-488E-4BB3-52076D853861}"/>
              </a:ext>
            </a:extLst>
          </p:cNvPr>
          <p:cNvPicPr>
            <a:picLocks noChangeAspect="1"/>
          </p:cNvPicPr>
          <p:nvPr/>
        </p:nvPicPr>
        <p:blipFill>
          <a:blip r:embed="rId4"/>
          <a:stretch>
            <a:fillRect/>
          </a:stretch>
        </p:blipFill>
        <p:spPr>
          <a:xfrm>
            <a:off x="838200" y="1274219"/>
            <a:ext cx="9583487" cy="200053"/>
          </a:xfrm>
          <a:prstGeom prst="rect">
            <a:avLst/>
          </a:prstGeom>
        </p:spPr>
      </p:pic>
    </p:spTree>
    <p:extLst>
      <p:ext uri="{BB962C8B-B14F-4D97-AF65-F5344CB8AC3E}">
        <p14:creationId xmlns:p14="http://schemas.microsoft.com/office/powerpoint/2010/main" val="30828319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3C76D-9FE4-1C3E-0BDC-6BED8DF928A3}"/>
              </a:ext>
            </a:extLst>
          </p:cNvPr>
          <p:cNvSpPr>
            <a:spLocks noGrp="1"/>
          </p:cNvSpPr>
          <p:nvPr>
            <p:ph type="title"/>
          </p:nvPr>
        </p:nvSpPr>
        <p:spPr/>
        <p:txBody>
          <a:bodyPr/>
          <a:lstStyle/>
          <a:p>
            <a:r>
              <a:rPr lang="en-US" dirty="0"/>
              <a:t>Create Virtual environment</a:t>
            </a:r>
          </a:p>
        </p:txBody>
      </p:sp>
      <p:pic>
        <p:nvPicPr>
          <p:cNvPr id="4" name="Picture 3">
            <a:extLst>
              <a:ext uri="{FF2B5EF4-FFF2-40B4-BE49-F238E27FC236}">
                <a16:creationId xmlns:a16="http://schemas.microsoft.com/office/drawing/2014/main" id="{B974C5D8-6AA2-220C-F5BF-FDDDEB83A821}"/>
              </a:ext>
            </a:extLst>
          </p:cNvPr>
          <p:cNvPicPr>
            <a:picLocks noChangeAspect="1"/>
          </p:cNvPicPr>
          <p:nvPr/>
        </p:nvPicPr>
        <p:blipFill rotWithShape="1">
          <a:blip r:embed="rId3"/>
          <a:srcRect b="19658"/>
          <a:stretch/>
        </p:blipFill>
        <p:spPr>
          <a:xfrm>
            <a:off x="1003261" y="1630954"/>
            <a:ext cx="3403064" cy="339739"/>
          </a:xfrm>
          <a:prstGeom prst="rect">
            <a:avLst/>
          </a:prstGeom>
        </p:spPr>
      </p:pic>
      <p:pic>
        <p:nvPicPr>
          <p:cNvPr id="8" name="Picture 7">
            <a:extLst>
              <a:ext uri="{FF2B5EF4-FFF2-40B4-BE49-F238E27FC236}">
                <a16:creationId xmlns:a16="http://schemas.microsoft.com/office/drawing/2014/main" id="{5DC54410-0D86-DA5B-F2CE-FFDAB1773A21}"/>
              </a:ext>
            </a:extLst>
          </p:cNvPr>
          <p:cNvPicPr>
            <a:picLocks noChangeAspect="1"/>
          </p:cNvPicPr>
          <p:nvPr/>
        </p:nvPicPr>
        <p:blipFill>
          <a:blip r:embed="rId4"/>
          <a:stretch>
            <a:fillRect/>
          </a:stretch>
        </p:blipFill>
        <p:spPr>
          <a:xfrm>
            <a:off x="1003261" y="2132155"/>
            <a:ext cx="2528658" cy="410636"/>
          </a:xfrm>
          <a:prstGeom prst="rect">
            <a:avLst/>
          </a:prstGeom>
        </p:spPr>
      </p:pic>
      <p:sp>
        <p:nvSpPr>
          <p:cNvPr id="10" name="Content Placeholder 9">
            <a:extLst>
              <a:ext uri="{FF2B5EF4-FFF2-40B4-BE49-F238E27FC236}">
                <a16:creationId xmlns:a16="http://schemas.microsoft.com/office/drawing/2014/main" id="{DD58FEE7-1D57-974F-AF1B-9C122411D572}"/>
              </a:ext>
            </a:extLst>
          </p:cNvPr>
          <p:cNvSpPr>
            <a:spLocks noGrp="1"/>
          </p:cNvSpPr>
          <p:nvPr>
            <p:ph idx="1"/>
          </p:nvPr>
        </p:nvSpPr>
        <p:spPr>
          <a:xfrm>
            <a:off x="838200" y="1630954"/>
            <a:ext cx="10515600" cy="4546009"/>
          </a:xfrm>
        </p:spPr>
        <p:txBody>
          <a:bodyPr>
            <a:normAutofit/>
          </a:bodyPr>
          <a:lstStyle/>
          <a:p>
            <a:endParaRPr lang="en-US" dirty="0"/>
          </a:p>
          <a:p>
            <a:endParaRPr lang="en-US" dirty="0"/>
          </a:p>
          <a:p>
            <a:r>
              <a:rPr lang="en-US" dirty="0"/>
              <a:t>Windows</a:t>
            </a:r>
          </a:p>
          <a:p>
            <a:endParaRPr lang="en-US" dirty="0"/>
          </a:p>
          <a:p>
            <a:endParaRPr lang="en-US" dirty="0"/>
          </a:p>
          <a:p>
            <a:endParaRPr lang="en-US" dirty="0"/>
          </a:p>
          <a:p>
            <a:r>
              <a:rPr lang="en-US" dirty="0"/>
              <a:t>Linux and Mac</a:t>
            </a:r>
          </a:p>
        </p:txBody>
      </p:sp>
      <p:pic>
        <p:nvPicPr>
          <p:cNvPr id="12" name="Picture 11">
            <a:extLst>
              <a:ext uri="{FF2B5EF4-FFF2-40B4-BE49-F238E27FC236}">
                <a16:creationId xmlns:a16="http://schemas.microsoft.com/office/drawing/2014/main" id="{65D8E166-25C5-3BAD-066D-2943FE230C40}"/>
              </a:ext>
            </a:extLst>
          </p:cNvPr>
          <p:cNvPicPr>
            <a:picLocks noChangeAspect="1"/>
          </p:cNvPicPr>
          <p:nvPr/>
        </p:nvPicPr>
        <p:blipFill>
          <a:blip r:embed="rId5"/>
          <a:stretch>
            <a:fillRect/>
          </a:stretch>
        </p:blipFill>
        <p:spPr>
          <a:xfrm>
            <a:off x="995899" y="3290017"/>
            <a:ext cx="6782747" cy="1076475"/>
          </a:xfrm>
          <a:prstGeom prst="rect">
            <a:avLst/>
          </a:prstGeom>
        </p:spPr>
      </p:pic>
      <p:pic>
        <p:nvPicPr>
          <p:cNvPr id="14" name="Picture 13">
            <a:extLst>
              <a:ext uri="{FF2B5EF4-FFF2-40B4-BE49-F238E27FC236}">
                <a16:creationId xmlns:a16="http://schemas.microsoft.com/office/drawing/2014/main" id="{37C14FC3-8940-9DF3-D56B-64D4DE7523E6}"/>
              </a:ext>
            </a:extLst>
          </p:cNvPr>
          <p:cNvPicPr>
            <a:picLocks noChangeAspect="1"/>
          </p:cNvPicPr>
          <p:nvPr/>
        </p:nvPicPr>
        <p:blipFill>
          <a:blip r:embed="rId6"/>
          <a:stretch>
            <a:fillRect/>
          </a:stretch>
        </p:blipFill>
        <p:spPr>
          <a:xfrm>
            <a:off x="995899" y="5309710"/>
            <a:ext cx="6820852" cy="543001"/>
          </a:xfrm>
          <a:prstGeom prst="rect">
            <a:avLst/>
          </a:prstGeom>
        </p:spPr>
      </p:pic>
      <p:pic>
        <p:nvPicPr>
          <p:cNvPr id="5" name="Picture 4">
            <a:extLst>
              <a:ext uri="{FF2B5EF4-FFF2-40B4-BE49-F238E27FC236}">
                <a16:creationId xmlns:a16="http://schemas.microsoft.com/office/drawing/2014/main" id="{C2BEF5FA-53A8-F468-3C90-04A77CC49A83}"/>
              </a:ext>
            </a:extLst>
          </p:cNvPr>
          <p:cNvPicPr>
            <a:picLocks noChangeAspect="1"/>
          </p:cNvPicPr>
          <p:nvPr/>
        </p:nvPicPr>
        <p:blipFill>
          <a:blip r:embed="rId7"/>
          <a:stretch>
            <a:fillRect/>
          </a:stretch>
        </p:blipFill>
        <p:spPr>
          <a:xfrm>
            <a:off x="838200" y="1251284"/>
            <a:ext cx="9583487" cy="200053"/>
          </a:xfrm>
          <a:prstGeom prst="rect">
            <a:avLst/>
          </a:prstGeom>
        </p:spPr>
      </p:pic>
    </p:spTree>
    <p:extLst>
      <p:ext uri="{BB962C8B-B14F-4D97-AF65-F5344CB8AC3E}">
        <p14:creationId xmlns:p14="http://schemas.microsoft.com/office/powerpoint/2010/main" val="30687122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E942A0-3C01-87FB-0EE5-F2C0D9D1E223}"/>
              </a:ext>
            </a:extLst>
          </p:cNvPr>
          <p:cNvSpPr>
            <a:spLocks noGrp="1"/>
          </p:cNvSpPr>
          <p:nvPr>
            <p:ph type="title"/>
          </p:nvPr>
        </p:nvSpPr>
        <p:spPr>
          <a:xfrm>
            <a:off x="838200" y="365125"/>
            <a:ext cx="10515600" cy="1325563"/>
          </a:xfrm>
        </p:spPr>
        <p:txBody>
          <a:bodyPr>
            <a:normAutofit/>
          </a:bodyPr>
          <a:lstStyle/>
          <a:p>
            <a:r>
              <a:rPr lang="en-US" sz="5400"/>
              <a:t>Next Steps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B4C39DB-F9C6-BB84-FC61-4B5FB7A44233}"/>
              </a:ext>
            </a:extLst>
          </p:cNvPr>
          <p:cNvSpPr>
            <a:spLocks noGrp="1"/>
          </p:cNvSpPr>
          <p:nvPr>
            <p:ph idx="1"/>
          </p:nvPr>
        </p:nvSpPr>
        <p:spPr>
          <a:xfrm>
            <a:off x="838200" y="1929384"/>
            <a:ext cx="10515600" cy="4251960"/>
          </a:xfrm>
        </p:spPr>
        <p:txBody>
          <a:bodyPr>
            <a:normAutofit/>
          </a:bodyPr>
          <a:lstStyle>
            <a:lvl1pPr>
              <a:buFont typeface="Arial" panose="020B0604020202020204" pitchFamily="34" charset="0"/>
              <a:buChar char="•"/>
            </a:lvl1pPr>
            <a:lvl2pPr>
              <a:buFont typeface="Arial" panose="020B0604020202020204" pitchFamily="34" charset="0"/>
              <a:buChar char="•"/>
            </a:lvl2pPr>
            <a:lvl3pPr>
              <a:buFont typeface="Arial" panose="020B0604020202020204" pitchFamily="34" charset="0"/>
              <a:buChar char="•"/>
            </a:lvl3pPr>
            <a:lvl4pPr>
              <a:buFont typeface="Arial" panose="020B0604020202020204" pitchFamily="34" charset="0"/>
              <a:buChar char="•"/>
            </a:lvl4pPr>
            <a:lvl5pPr>
              <a:buFont typeface="Arial" panose="020B0604020202020204" pitchFamily="34" charset="0"/>
              <a:buChar char="•"/>
            </a:lvl5pPr>
            <a:lvl6pPr>
              <a:buFont typeface="Arial" panose="020B0604020202020204" pitchFamily="34" charset="0"/>
              <a:buChar char="•"/>
            </a:lvl6pPr>
            <a:lvl7pPr>
              <a:buFont typeface="Arial" panose="020B0604020202020204" pitchFamily="34" charset="0"/>
              <a:buChar char="•"/>
            </a:lvl7pPr>
            <a:lvl8pPr>
              <a:buFont typeface="Arial" panose="020B0604020202020204" pitchFamily="34" charset="0"/>
              <a:buChar char="•"/>
            </a:lvl8pPr>
            <a:lvl9pPr>
              <a:buFont typeface="Arial" panose="020B0604020202020204" pitchFamily="34" charset="0"/>
              <a:buChar char="•"/>
            </a:lvl9pPr>
          </a:lstStyle>
          <a:p>
            <a:r>
              <a:rPr lang="en-US" sz="3200" dirty="0"/>
              <a:t>Install Libraries: pip install –r requirements.txt</a:t>
            </a:r>
          </a:p>
          <a:p>
            <a:r>
              <a:rPr lang="en-US" sz="3200" dirty="0"/>
              <a:t>Create file named “app.py”</a:t>
            </a:r>
          </a:p>
          <a:p>
            <a:r>
              <a:rPr lang="en-US" sz="3200" dirty="0"/>
              <a:t>Under “assets” create a folder named “images”</a:t>
            </a:r>
          </a:p>
          <a:p>
            <a:r>
              <a:rPr lang="en-US" sz="3200" dirty="0"/>
              <a:t>Download slu1 and slu2. Place them in the “assets” folder</a:t>
            </a:r>
          </a:p>
        </p:txBody>
      </p:sp>
    </p:spTree>
    <p:extLst>
      <p:ext uri="{BB962C8B-B14F-4D97-AF65-F5344CB8AC3E}">
        <p14:creationId xmlns:p14="http://schemas.microsoft.com/office/powerpoint/2010/main" val="29622069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61CB92-08A9-75AB-064B-59A416F40D82}"/>
              </a:ext>
            </a:extLst>
          </p:cNvPr>
          <p:cNvSpPr>
            <a:spLocks noGrp="1"/>
          </p:cNvSpPr>
          <p:nvPr>
            <p:ph type="title"/>
          </p:nvPr>
        </p:nvSpPr>
        <p:spPr>
          <a:xfrm>
            <a:off x="838200" y="365125"/>
            <a:ext cx="10515600" cy="1325563"/>
          </a:xfrm>
        </p:spPr>
        <p:txBody>
          <a:bodyPr>
            <a:normAutofit/>
          </a:bodyPr>
          <a:lstStyle/>
          <a:p>
            <a:r>
              <a:rPr lang="en-US" sz="5400"/>
              <a:t>Import all Libraries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B91EA3EF-DAE3-947B-4FC1-29768074B3FA}"/>
              </a:ext>
            </a:extLst>
          </p:cNvPr>
          <p:cNvSpPr>
            <a:spLocks noGrp="1"/>
          </p:cNvSpPr>
          <p:nvPr>
            <p:ph idx="1"/>
          </p:nvPr>
        </p:nvSpPr>
        <p:spPr>
          <a:xfrm>
            <a:off x="838200" y="1825625"/>
            <a:ext cx="10515600" cy="4351338"/>
          </a:xfrm>
          <a:solidFill>
            <a:schemeClr val="tx1"/>
          </a:solidFill>
        </p:spPr>
        <p:txBody>
          <a:bodyPr>
            <a:normAutofit/>
          </a:bodyPr>
          <a:lstStyle/>
          <a:p>
            <a:pPr marL="0" indent="0">
              <a:buNone/>
            </a:pPr>
            <a:r>
              <a:rPr lang="en-US" sz="2000" b="0" dirty="0">
                <a:solidFill>
                  <a:srgbClr val="C586C0"/>
                </a:solidFill>
                <a:effectLst/>
                <a:latin typeface="Consolas" panose="020B0609020204030204" pitchFamily="49" charset="0"/>
              </a:rPr>
              <a:t>import</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cv2</a:t>
            </a:r>
            <a:endParaRPr lang="en-US" sz="2000" b="0" dirty="0">
              <a:solidFill>
                <a:srgbClr val="CCCCCC"/>
              </a:solidFill>
              <a:effectLst/>
              <a:latin typeface="Consolas" panose="020B0609020204030204" pitchFamily="49" charset="0"/>
            </a:endParaRPr>
          </a:p>
          <a:p>
            <a:pPr marL="0" indent="0">
              <a:buNone/>
            </a:pPr>
            <a:r>
              <a:rPr lang="en-US" sz="2000" b="0" dirty="0">
                <a:solidFill>
                  <a:srgbClr val="C586C0"/>
                </a:solidFill>
                <a:effectLst/>
                <a:latin typeface="Consolas" panose="020B0609020204030204" pitchFamily="49" charset="0"/>
              </a:rPr>
              <a:t>import</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numpy</a:t>
            </a:r>
            <a:r>
              <a:rPr lang="en-US" sz="2000" b="0" dirty="0">
                <a:solidFill>
                  <a:srgbClr val="CCCCCC"/>
                </a:solidFill>
                <a:effectLst/>
                <a:latin typeface="Consolas" panose="020B0609020204030204" pitchFamily="49" charset="0"/>
              </a:rPr>
              <a:t> </a:t>
            </a:r>
            <a:r>
              <a:rPr lang="en-US" sz="2000" b="0" dirty="0">
                <a:solidFill>
                  <a:srgbClr val="C586C0"/>
                </a:solidFill>
                <a:effectLst/>
                <a:latin typeface="Consolas" panose="020B0609020204030204" pitchFamily="49" charset="0"/>
              </a:rPr>
              <a:t>as</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np</a:t>
            </a:r>
            <a:endParaRPr lang="en-US" sz="2000" b="0" dirty="0">
              <a:solidFill>
                <a:srgbClr val="CCCCCC"/>
              </a:solidFill>
              <a:effectLst/>
              <a:latin typeface="Consolas" panose="020B0609020204030204" pitchFamily="49" charset="0"/>
            </a:endParaRPr>
          </a:p>
          <a:p>
            <a:pPr marL="0" indent="0">
              <a:buNone/>
            </a:pPr>
            <a:r>
              <a:rPr lang="en-US" sz="2000" b="0" dirty="0">
                <a:solidFill>
                  <a:srgbClr val="C586C0"/>
                </a:solidFill>
                <a:effectLst/>
                <a:latin typeface="Consolas" panose="020B0609020204030204" pitchFamily="49" charset="0"/>
              </a:rPr>
              <a:t>import</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torch</a:t>
            </a:r>
            <a:endParaRPr lang="en-US" sz="2000" b="0" dirty="0">
              <a:solidFill>
                <a:srgbClr val="CCCCCC"/>
              </a:solidFill>
              <a:effectLst/>
              <a:latin typeface="Consolas" panose="020B0609020204030204" pitchFamily="49" charset="0"/>
            </a:endParaRPr>
          </a:p>
          <a:p>
            <a:pPr marL="0" indent="0">
              <a:buNone/>
            </a:pPr>
            <a:r>
              <a:rPr lang="en-US" sz="2000" b="0" dirty="0">
                <a:solidFill>
                  <a:srgbClr val="C586C0"/>
                </a:solidFill>
                <a:effectLst/>
                <a:latin typeface="Consolas" panose="020B0609020204030204" pitchFamily="49" charset="0"/>
              </a:rPr>
              <a:t>from</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lightglue</a:t>
            </a:r>
            <a:r>
              <a:rPr lang="en-US" sz="2000" b="0" dirty="0">
                <a:solidFill>
                  <a:srgbClr val="CCCCCC"/>
                </a:solidFill>
                <a:effectLst/>
                <a:latin typeface="Consolas" panose="020B0609020204030204" pitchFamily="49" charset="0"/>
              </a:rPr>
              <a:t> </a:t>
            </a:r>
            <a:r>
              <a:rPr lang="en-US" sz="2000" b="0" dirty="0">
                <a:solidFill>
                  <a:srgbClr val="C586C0"/>
                </a:solidFill>
                <a:effectLst/>
                <a:latin typeface="Consolas" panose="020B0609020204030204" pitchFamily="49" charset="0"/>
              </a:rPr>
              <a:t>import</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LightGlue</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SuperPoint</a:t>
            </a:r>
            <a:endParaRPr lang="en-US" sz="2000" b="0" dirty="0">
              <a:solidFill>
                <a:srgbClr val="CCCCCC"/>
              </a:solidFill>
              <a:effectLst/>
              <a:latin typeface="Consolas" panose="020B0609020204030204" pitchFamily="49" charset="0"/>
            </a:endParaRPr>
          </a:p>
          <a:p>
            <a:pPr marL="0" indent="0">
              <a:buNone/>
            </a:pPr>
            <a:r>
              <a:rPr lang="en-US" sz="2000" b="0" dirty="0">
                <a:solidFill>
                  <a:srgbClr val="C586C0"/>
                </a:solidFill>
                <a:effectLst/>
                <a:latin typeface="Consolas" panose="020B0609020204030204" pitchFamily="49" charset="0"/>
              </a:rPr>
              <a:t>from</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lightglue</a:t>
            </a:r>
            <a:r>
              <a:rPr lang="en-US" sz="2000" b="0" dirty="0">
                <a:solidFill>
                  <a:srgbClr val="CCCCCC"/>
                </a:solidFill>
                <a:effectLst/>
                <a:latin typeface="Consolas" panose="020B0609020204030204" pitchFamily="49" charset="0"/>
              </a:rPr>
              <a:t>.</a:t>
            </a:r>
            <a:r>
              <a:rPr lang="en-US" sz="2000" b="0" dirty="0">
                <a:solidFill>
                  <a:srgbClr val="4EC9B0"/>
                </a:solidFill>
                <a:effectLst/>
                <a:latin typeface="Consolas" panose="020B0609020204030204" pitchFamily="49" charset="0"/>
              </a:rPr>
              <a:t>utils</a:t>
            </a:r>
            <a:r>
              <a:rPr lang="en-US" sz="2000" b="0" dirty="0">
                <a:solidFill>
                  <a:srgbClr val="CCCCCC"/>
                </a:solidFill>
                <a:effectLst/>
                <a:latin typeface="Consolas" panose="020B0609020204030204" pitchFamily="49" charset="0"/>
              </a:rPr>
              <a:t> </a:t>
            </a:r>
            <a:r>
              <a:rPr lang="en-US" sz="2000" b="0" dirty="0">
                <a:solidFill>
                  <a:srgbClr val="C586C0"/>
                </a:solidFill>
                <a:effectLst/>
                <a:latin typeface="Consolas" panose="020B0609020204030204" pitchFamily="49" charset="0"/>
              </a:rPr>
              <a:t>import</a:t>
            </a:r>
            <a:r>
              <a:rPr lang="en-US" sz="2000" b="0" dirty="0">
                <a:solidFill>
                  <a:srgbClr val="CCCCCC"/>
                </a:solidFill>
                <a:effectLst/>
                <a:latin typeface="Consolas" panose="020B0609020204030204" pitchFamily="49" charset="0"/>
              </a:rPr>
              <a:t> </a:t>
            </a:r>
            <a:r>
              <a:rPr lang="en-US" sz="2000" b="0" dirty="0">
                <a:solidFill>
                  <a:srgbClr val="DCDCAA"/>
                </a:solidFill>
                <a:effectLst/>
                <a:latin typeface="Consolas" panose="020B0609020204030204" pitchFamily="49" charset="0"/>
              </a:rPr>
              <a:t>load_image</a:t>
            </a:r>
            <a:r>
              <a:rPr lang="en-US" sz="2000" b="0" dirty="0">
                <a:solidFill>
                  <a:srgbClr val="CCCCCC"/>
                </a:solidFill>
                <a:effectLst/>
                <a:latin typeface="Consolas" panose="020B0609020204030204" pitchFamily="49" charset="0"/>
              </a:rPr>
              <a:t>, </a:t>
            </a:r>
            <a:r>
              <a:rPr lang="en-US" sz="2000" b="0" dirty="0">
                <a:solidFill>
                  <a:srgbClr val="DCDCAA"/>
                </a:solidFill>
                <a:effectLst/>
                <a:latin typeface="Consolas" panose="020B0609020204030204" pitchFamily="49" charset="0"/>
              </a:rPr>
              <a:t>rbd</a:t>
            </a:r>
            <a:endParaRPr lang="en-US" sz="2000" b="0" dirty="0">
              <a:solidFill>
                <a:srgbClr val="CCCCCC"/>
              </a:solidFill>
              <a:effectLst/>
              <a:latin typeface="Consolas" panose="020B0609020204030204" pitchFamily="49" charset="0"/>
            </a:endParaRPr>
          </a:p>
          <a:p>
            <a:pPr marL="0" indent="0">
              <a:buNone/>
            </a:pPr>
            <a:r>
              <a:rPr lang="en-US" sz="2000" b="0" dirty="0">
                <a:solidFill>
                  <a:srgbClr val="C586C0"/>
                </a:solidFill>
                <a:effectLst/>
                <a:latin typeface="Consolas" panose="020B0609020204030204" pitchFamily="49" charset="0"/>
              </a:rPr>
              <a:t>from</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lightglue</a:t>
            </a:r>
            <a:r>
              <a:rPr lang="en-US" sz="2000" b="0" dirty="0">
                <a:solidFill>
                  <a:srgbClr val="CCCCCC"/>
                </a:solidFill>
                <a:effectLst/>
                <a:latin typeface="Consolas" panose="020B0609020204030204" pitchFamily="49" charset="0"/>
              </a:rPr>
              <a:t> </a:t>
            </a:r>
            <a:r>
              <a:rPr lang="en-US" sz="2000" b="0" dirty="0">
                <a:solidFill>
                  <a:srgbClr val="C586C0"/>
                </a:solidFill>
                <a:effectLst/>
                <a:latin typeface="Consolas" panose="020B0609020204030204" pitchFamily="49" charset="0"/>
              </a:rPr>
              <a:t>import</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viz2d</a:t>
            </a:r>
            <a:endParaRPr lang="en-US" sz="2000" b="0" dirty="0">
              <a:solidFill>
                <a:srgbClr val="CCCCCC"/>
              </a:solidFill>
              <a:effectLst/>
              <a:latin typeface="Consolas" panose="020B0609020204030204" pitchFamily="49" charset="0"/>
            </a:endParaRPr>
          </a:p>
          <a:p>
            <a:pPr marL="0" indent="0">
              <a:buNone/>
            </a:pPr>
            <a:r>
              <a:rPr lang="en-US" sz="2000" b="0" dirty="0">
                <a:solidFill>
                  <a:srgbClr val="C586C0"/>
                </a:solidFill>
                <a:effectLst/>
                <a:latin typeface="Consolas" panose="020B0609020204030204" pitchFamily="49" charset="0"/>
              </a:rPr>
              <a:t>import</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matplotlib</a:t>
            </a:r>
            <a:r>
              <a:rPr lang="en-US" sz="2000" b="0" dirty="0">
                <a:solidFill>
                  <a:srgbClr val="CCCCCC"/>
                </a:solidFill>
                <a:effectLst/>
                <a:latin typeface="Consolas" panose="020B0609020204030204" pitchFamily="49" charset="0"/>
              </a:rPr>
              <a:t>.</a:t>
            </a:r>
            <a:r>
              <a:rPr lang="en-US" sz="2000" b="0" dirty="0">
                <a:solidFill>
                  <a:srgbClr val="4EC9B0"/>
                </a:solidFill>
                <a:effectLst/>
                <a:latin typeface="Consolas" panose="020B0609020204030204" pitchFamily="49" charset="0"/>
              </a:rPr>
              <a:t>pyplot</a:t>
            </a:r>
            <a:r>
              <a:rPr lang="en-US" sz="2000" b="0" dirty="0">
                <a:solidFill>
                  <a:srgbClr val="CCCCCC"/>
                </a:solidFill>
                <a:effectLst/>
                <a:latin typeface="Consolas" panose="020B0609020204030204" pitchFamily="49" charset="0"/>
              </a:rPr>
              <a:t> </a:t>
            </a:r>
            <a:r>
              <a:rPr lang="en-US" sz="2000" b="0" dirty="0">
                <a:solidFill>
                  <a:srgbClr val="C586C0"/>
                </a:solidFill>
                <a:effectLst/>
                <a:latin typeface="Consolas" panose="020B0609020204030204" pitchFamily="49" charset="0"/>
              </a:rPr>
              <a:t>as</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plt</a:t>
            </a:r>
            <a:endParaRPr lang="en-US" sz="2000" b="0" dirty="0">
              <a:solidFill>
                <a:srgbClr val="CCCCCC"/>
              </a:solidFill>
              <a:effectLst/>
              <a:latin typeface="Consolas" panose="020B0609020204030204" pitchFamily="49" charset="0"/>
            </a:endParaRPr>
          </a:p>
          <a:p>
            <a:pPr marL="0" indent="0">
              <a:buNone/>
            </a:pPr>
            <a:r>
              <a:rPr lang="en-US" sz="2000" b="0" dirty="0">
                <a:solidFill>
                  <a:srgbClr val="C586C0"/>
                </a:solidFill>
                <a:effectLst/>
                <a:latin typeface="Consolas" panose="020B0609020204030204" pitchFamily="49" charset="0"/>
              </a:rPr>
              <a:t>from</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pathlib</a:t>
            </a:r>
            <a:r>
              <a:rPr lang="en-US" sz="2000" b="0" dirty="0">
                <a:solidFill>
                  <a:srgbClr val="CCCCCC"/>
                </a:solidFill>
                <a:effectLst/>
                <a:latin typeface="Consolas" panose="020B0609020204030204" pitchFamily="49" charset="0"/>
              </a:rPr>
              <a:t> </a:t>
            </a:r>
            <a:r>
              <a:rPr lang="en-US" sz="2000" b="0" dirty="0">
                <a:solidFill>
                  <a:srgbClr val="C586C0"/>
                </a:solidFill>
                <a:effectLst/>
                <a:latin typeface="Consolas" panose="020B0609020204030204" pitchFamily="49" charset="0"/>
              </a:rPr>
              <a:t>import</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Path</a:t>
            </a:r>
            <a:endParaRPr lang="en-US" sz="2000" b="0" dirty="0">
              <a:solidFill>
                <a:srgbClr val="CCCCCC"/>
              </a:solidFill>
              <a:effectLst/>
              <a:latin typeface="Consolas" panose="020B0609020204030204" pitchFamily="49" charset="0"/>
            </a:endParaRPr>
          </a:p>
          <a:p>
            <a:pPr marL="0" indent="0">
              <a:buNone/>
            </a:pPr>
            <a:r>
              <a:rPr lang="en-US" sz="2000" b="0" dirty="0">
                <a:solidFill>
                  <a:srgbClr val="C586C0"/>
                </a:solidFill>
                <a:effectLst/>
                <a:latin typeface="Consolas" panose="020B0609020204030204" pitchFamily="49" charset="0"/>
              </a:rPr>
              <a:t>from</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PIL</a:t>
            </a:r>
            <a:r>
              <a:rPr lang="en-US" sz="2000" b="0" dirty="0">
                <a:solidFill>
                  <a:srgbClr val="CCCCCC"/>
                </a:solidFill>
                <a:effectLst/>
                <a:latin typeface="Consolas" panose="020B0609020204030204" pitchFamily="49" charset="0"/>
              </a:rPr>
              <a:t> </a:t>
            </a:r>
            <a:r>
              <a:rPr lang="en-US" sz="2000" b="0" dirty="0">
                <a:solidFill>
                  <a:srgbClr val="C586C0"/>
                </a:solidFill>
                <a:effectLst/>
                <a:latin typeface="Consolas" panose="020B0609020204030204" pitchFamily="49" charset="0"/>
              </a:rPr>
              <a:t>import</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Image</a:t>
            </a:r>
            <a:endParaRPr lang="en-US" sz="2000" b="0" dirty="0">
              <a:solidFill>
                <a:srgbClr val="CCCCCC"/>
              </a:solidFill>
              <a:effectLst/>
              <a:latin typeface="Consolas" panose="020B0609020204030204" pitchFamily="49" charset="0"/>
            </a:endParaRPr>
          </a:p>
          <a:p>
            <a:endParaRPr lang="en-US" dirty="0"/>
          </a:p>
        </p:txBody>
      </p:sp>
    </p:spTree>
    <p:extLst>
      <p:ext uri="{BB962C8B-B14F-4D97-AF65-F5344CB8AC3E}">
        <p14:creationId xmlns:p14="http://schemas.microsoft.com/office/powerpoint/2010/main" val="6447043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64C341-6B44-44B0-F563-FF687423CA20}"/>
              </a:ext>
            </a:extLst>
          </p:cNvPr>
          <p:cNvSpPr>
            <a:spLocks noGrp="1"/>
          </p:cNvSpPr>
          <p:nvPr>
            <p:ph type="title"/>
          </p:nvPr>
        </p:nvSpPr>
        <p:spPr>
          <a:xfrm>
            <a:off x="838200" y="365125"/>
            <a:ext cx="10515600" cy="1325563"/>
          </a:xfrm>
        </p:spPr>
        <p:txBody>
          <a:bodyPr>
            <a:normAutofit/>
          </a:bodyPr>
          <a:lstStyle/>
          <a:p>
            <a:r>
              <a:rPr lang="en-US" sz="5400"/>
              <a:t>Load </a:t>
            </a:r>
            <a:r>
              <a:rPr lang="en-US" sz="5400" b="1"/>
              <a:t>SuperPoint</a:t>
            </a:r>
            <a:r>
              <a:rPr lang="en-US" sz="5400"/>
              <a:t> and </a:t>
            </a:r>
            <a:r>
              <a:rPr lang="en-US" sz="5400" b="1"/>
              <a:t>LightGlue</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3A576F7-1B62-2FF6-773C-9F37B17B05C1}"/>
              </a:ext>
            </a:extLst>
          </p:cNvPr>
          <p:cNvSpPr>
            <a:spLocks noGrp="1"/>
          </p:cNvSpPr>
          <p:nvPr>
            <p:ph idx="1"/>
          </p:nvPr>
        </p:nvSpPr>
        <p:spPr>
          <a:xfrm>
            <a:off x="838200" y="1929384"/>
            <a:ext cx="10515600" cy="4251960"/>
          </a:xfrm>
        </p:spPr>
        <p:txBody>
          <a:bodyPr>
            <a:normAutofit/>
          </a:bodyPr>
          <a:lstStyle/>
          <a:p>
            <a:pPr marL="0" indent="0">
              <a:buNone/>
            </a:pPr>
            <a:r>
              <a:rPr lang="en-US" sz="2200" b="0">
                <a:effectLst/>
                <a:latin typeface="Consolas" panose="020B0609020204030204" pitchFamily="49" charset="0"/>
              </a:rPr>
              <a:t># disable gradient computation since we are not training the model</a:t>
            </a:r>
          </a:p>
          <a:p>
            <a:pPr marL="0" indent="0">
              <a:buNone/>
            </a:pPr>
            <a:r>
              <a:rPr lang="en-US" sz="2200" b="0">
                <a:effectLst/>
                <a:latin typeface="Consolas" panose="020B0609020204030204" pitchFamily="49" charset="0"/>
              </a:rPr>
              <a:t>torch.set_grad_enabled(False)</a:t>
            </a:r>
          </a:p>
          <a:p>
            <a:pPr marL="0" indent="0">
              <a:buNone/>
            </a:pPr>
            <a:br>
              <a:rPr lang="en-US" sz="2200" b="0">
                <a:effectLst/>
                <a:latin typeface="Consolas" panose="020B0609020204030204" pitchFamily="49" charset="0"/>
              </a:rPr>
            </a:br>
            <a:r>
              <a:rPr lang="en-US" sz="2200" b="0">
                <a:effectLst/>
                <a:latin typeface="Consolas" panose="020B0609020204030204" pitchFamily="49" charset="0"/>
              </a:rPr>
              <a:t># Load extractor and matcher</a:t>
            </a:r>
          </a:p>
          <a:p>
            <a:pPr marL="0" indent="0">
              <a:buNone/>
            </a:pPr>
            <a:r>
              <a:rPr lang="en-US" sz="2200" b="0">
                <a:effectLst/>
                <a:latin typeface="Consolas" panose="020B0609020204030204" pitchFamily="49" charset="0"/>
              </a:rPr>
              <a:t>device = torch.device("cuda" if torch.cuda.is_available() else "cpu")</a:t>
            </a:r>
          </a:p>
          <a:p>
            <a:pPr marL="0" indent="0">
              <a:buNone/>
            </a:pPr>
            <a:r>
              <a:rPr lang="en-US" sz="2200" b="0">
                <a:effectLst/>
                <a:latin typeface="Consolas" panose="020B0609020204030204" pitchFamily="49" charset="0"/>
              </a:rPr>
              <a:t>extractor = SuperPoint(max_num_keypoints=2048).eval().to(device)</a:t>
            </a:r>
          </a:p>
          <a:p>
            <a:pPr marL="0" indent="0">
              <a:buNone/>
            </a:pPr>
            <a:r>
              <a:rPr lang="en-US" sz="2200" b="0">
                <a:effectLst/>
                <a:latin typeface="Consolas" panose="020B0609020204030204" pitchFamily="49" charset="0"/>
              </a:rPr>
              <a:t>matcher = LightGlue(features="superpoint").eval().to(device)</a:t>
            </a:r>
          </a:p>
          <a:p>
            <a:endParaRPr lang="en-US" sz="2200"/>
          </a:p>
        </p:txBody>
      </p:sp>
      <p:sp>
        <p:nvSpPr>
          <p:cNvPr id="4" name="Content Placeholder 2">
            <a:extLst>
              <a:ext uri="{FF2B5EF4-FFF2-40B4-BE49-F238E27FC236}">
                <a16:creationId xmlns:a16="http://schemas.microsoft.com/office/drawing/2014/main" id="{2DB994F5-8E35-CE2E-AC03-B894E091163B}"/>
              </a:ext>
            </a:extLst>
          </p:cNvPr>
          <p:cNvSpPr txBox="1">
            <a:spLocks/>
          </p:cNvSpPr>
          <p:nvPr/>
        </p:nvSpPr>
        <p:spPr>
          <a:xfrm>
            <a:off x="838200" y="1825625"/>
            <a:ext cx="10515600" cy="4351338"/>
          </a:xfrm>
          <a:prstGeom prst="rect">
            <a:avLst/>
          </a:prstGeom>
          <a:solidFill>
            <a:schemeClr val="tx1"/>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a:solidFill>
                  <a:srgbClr val="6A9955"/>
                </a:solidFill>
                <a:latin typeface="Consolas" panose="020B0609020204030204" pitchFamily="49" charset="0"/>
              </a:rPr>
              <a:t># disable gradient computation since we are not training the model</a:t>
            </a:r>
            <a:endParaRPr lang="en-US" sz="2000">
              <a:solidFill>
                <a:srgbClr val="4EC9B0"/>
              </a:solidFill>
              <a:latin typeface="Consolas" panose="020B0609020204030204" pitchFamily="49" charset="0"/>
            </a:endParaRPr>
          </a:p>
          <a:p>
            <a:pPr marL="0" indent="0">
              <a:buFont typeface="Arial" panose="020B0604020202020204" pitchFamily="34" charset="0"/>
              <a:buNone/>
            </a:pPr>
            <a:r>
              <a:rPr lang="en-US" sz="2000">
                <a:solidFill>
                  <a:srgbClr val="4EC9B0"/>
                </a:solidFill>
                <a:latin typeface="Consolas" panose="020B0609020204030204" pitchFamily="49" charset="0"/>
              </a:rPr>
              <a:t>torch</a:t>
            </a:r>
            <a:r>
              <a:rPr lang="en-US" sz="2000">
                <a:solidFill>
                  <a:srgbClr val="CCCCCC"/>
                </a:solidFill>
                <a:latin typeface="Consolas" panose="020B0609020204030204" pitchFamily="49" charset="0"/>
              </a:rPr>
              <a:t>.</a:t>
            </a:r>
            <a:r>
              <a:rPr lang="en-US" sz="2000">
                <a:solidFill>
                  <a:srgbClr val="4EC9B0"/>
                </a:solidFill>
                <a:latin typeface="Consolas" panose="020B0609020204030204" pitchFamily="49" charset="0"/>
              </a:rPr>
              <a:t>set_grad_enabled</a:t>
            </a:r>
            <a:r>
              <a:rPr lang="en-US" sz="2000">
                <a:solidFill>
                  <a:srgbClr val="CCCCCC"/>
                </a:solidFill>
                <a:latin typeface="Consolas" panose="020B0609020204030204" pitchFamily="49" charset="0"/>
              </a:rPr>
              <a:t>(</a:t>
            </a:r>
            <a:r>
              <a:rPr lang="en-US" sz="2000">
                <a:solidFill>
                  <a:srgbClr val="569CD6"/>
                </a:solidFill>
                <a:latin typeface="Consolas" panose="020B0609020204030204" pitchFamily="49" charset="0"/>
              </a:rPr>
              <a:t>False</a:t>
            </a:r>
            <a:r>
              <a:rPr lang="en-US" sz="2000">
                <a:solidFill>
                  <a:srgbClr val="CCCCCC"/>
                </a:solidFill>
                <a:latin typeface="Consolas" panose="020B0609020204030204" pitchFamily="49" charset="0"/>
              </a:rPr>
              <a:t>)</a:t>
            </a:r>
          </a:p>
          <a:p>
            <a:pPr marL="0" indent="0">
              <a:buFont typeface="Arial" panose="020B0604020202020204" pitchFamily="34" charset="0"/>
              <a:buNone/>
            </a:pPr>
            <a:br>
              <a:rPr lang="en-US" sz="2000">
                <a:solidFill>
                  <a:srgbClr val="CCCCCC"/>
                </a:solidFill>
                <a:latin typeface="Consolas" panose="020B0609020204030204" pitchFamily="49" charset="0"/>
              </a:rPr>
            </a:br>
            <a:r>
              <a:rPr lang="en-US" sz="2000">
                <a:solidFill>
                  <a:srgbClr val="6A9955"/>
                </a:solidFill>
                <a:latin typeface="Consolas" panose="020B0609020204030204" pitchFamily="49" charset="0"/>
              </a:rPr>
              <a:t># Load extractor and matcher</a:t>
            </a: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9CDCFE"/>
                </a:solidFill>
                <a:latin typeface="Consolas" panose="020B0609020204030204" pitchFamily="49" charset="0"/>
              </a:rPr>
              <a:t>device</a:t>
            </a:r>
            <a:r>
              <a:rPr lang="en-US" sz="2000">
                <a:solidFill>
                  <a:srgbClr val="CCCCCC"/>
                </a:solidFill>
                <a:latin typeface="Consolas" panose="020B0609020204030204" pitchFamily="49" charset="0"/>
              </a:rPr>
              <a:t> </a:t>
            </a:r>
            <a:r>
              <a:rPr lang="en-US" sz="2000">
                <a:solidFill>
                  <a:srgbClr val="D4D4D4"/>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4EC9B0"/>
                </a:solidFill>
                <a:latin typeface="Consolas" panose="020B0609020204030204" pitchFamily="49" charset="0"/>
              </a:rPr>
              <a:t>torch</a:t>
            </a:r>
            <a:r>
              <a:rPr lang="en-US" sz="2000">
                <a:solidFill>
                  <a:srgbClr val="CCCCCC"/>
                </a:solidFill>
                <a:latin typeface="Consolas" panose="020B0609020204030204" pitchFamily="49" charset="0"/>
              </a:rPr>
              <a:t>.</a:t>
            </a:r>
            <a:r>
              <a:rPr lang="en-US" sz="2000">
                <a:solidFill>
                  <a:srgbClr val="4EC9B0"/>
                </a:solidFill>
                <a:latin typeface="Consolas" panose="020B0609020204030204" pitchFamily="49" charset="0"/>
              </a:rPr>
              <a:t>device</a:t>
            </a:r>
            <a:r>
              <a:rPr lang="en-US" sz="2000">
                <a:solidFill>
                  <a:srgbClr val="CCCCCC"/>
                </a:solidFill>
                <a:latin typeface="Consolas" panose="020B0609020204030204" pitchFamily="49" charset="0"/>
              </a:rPr>
              <a:t>(</a:t>
            </a:r>
            <a:r>
              <a:rPr lang="en-US" sz="2000">
                <a:solidFill>
                  <a:srgbClr val="CE9178"/>
                </a:solidFill>
                <a:latin typeface="Consolas" panose="020B0609020204030204" pitchFamily="49" charset="0"/>
              </a:rPr>
              <a:t>"cuda"</a:t>
            </a:r>
            <a:r>
              <a:rPr lang="en-US" sz="2000">
                <a:solidFill>
                  <a:srgbClr val="CCCCCC"/>
                </a:solidFill>
                <a:latin typeface="Consolas" panose="020B0609020204030204" pitchFamily="49" charset="0"/>
              </a:rPr>
              <a:t> </a:t>
            </a:r>
            <a:r>
              <a:rPr lang="en-US" sz="2000">
                <a:solidFill>
                  <a:srgbClr val="C586C0"/>
                </a:solidFill>
                <a:latin typeface="Consolas" panose="020B0609020204030204" pitchFamily="49" charset="0"/>
              </a:rPr>
              <a:t>if</a:t>
            </a:r>
            <a:r>
              <a:rPr lang="en-US" sz="2000">
                <a:solidFill>
                  <a:srgbClr val="CCCCCC"/>
                </a:solidFill>
                <a:latin typeface="Consolas" panose="020B0609020204030204" pitchFamily="49" charset="0"/>
              </a:rPr>
              <a:t> </a:t>
            </a:r>
            <a:r>
              <a:rPr lang="en-US" sz="2000">
                <a:solidFill>
                  <a:srgbClr val="4EC9B0"/>
                </a:solidFill>
                <a:latin typeface="Consolas" panose="020B0609020204030204" pitchFamily="49" charset="0"/>
              </a:rPr>
              <a:t>torch</a:t>
            </a:r>
            <a:r>
              <a:rPr lang="en-US" sz="2000">
                <a:solidFill>
                  <a:srgbClr val="CCCCCC"/>
                </a:solidFill>
                <a:latin typeface="Consolas" panose="020B0609020204030204" pitchFamily="49" charset="0"/>
              </a:rPr>
              <a:t>.</a:t>
            </a:r>
            <a:r>
              <a:rPr lang="en-US" sz="2000">
                <a:solidFill>
                  <a:srgbClr val="4EC9B0"/>
                </a:solidFill>
                <a:latin typeface="Consolas" panose="020B0609020204030204" pitchFamily="49" charset="0"/>
              </a:rPr>
              <a:t>cuda</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is_available</a:t>
            </a:r>
            <a:r>
              <a:rPr lang="en-US" sz="2000">
                <a:solidFill>
                  <a:srgbClr val="CCCCCC"/>
                </a:solidFill>
                <a:latin typeface="Consolas" panose="020B0609020204030204" pitchFamily="49" charset="0"/>
              </a:rPr>
              <a:t>() </a:t>
            </a:r>
            <a:r>
              <a:rPr lang="en-US" sz="2000">
                <a:solidFill>
                  <a:srgbClr val="C586C0"/>
                </a:solidFill>
                <a:latin typeface="Consolas" panose="020B0609020204030204" pitchFamily="49" charset="0"/>
              </a:rPr>
              <a:t>else</a:t>
            </a:r>
            <a:r>
              <a:rPr lang="en-US" sz="2000">
                <a:solidFill>
                  <a:srgbClr val="CCCCCC"/>
                </a:solidFill>
                <a:latin typeface="Consolas" panose="020B0609020204030204" pitchFamily="49" charset="0"/>
              </a:rPr>
              <a:t> </a:t>
            </a:r>
            <a:r>
              <a:rPr lang="en-US" sz="2000">
                <a:solidFill>
                  <a:srgbClr val="CE9178"/>
                </a:solidFill>
                <a:latin typeface="Consolas" panose="020B0609020204030204" pitchFamily="49" charset="0"/>
              </a:rPr>
              <a:t>"cpu"</a:t>
            </a:r>
            <a:r>
              <a:rPr lang="en-US" sz="2000">
                <a:solidFill>
                  <a:srgbClr val="CCCCCC"/>
                </a:solidFill>
                <a:latin typeface="Consolas" panose="020B0609020204030204" pitchFamily="49" charset="0"/>
              </a:rPr>
              <a:t>)</a:t>
            </a:r>
          </a:p>
          <a:p>
            <a:pPr marL="0" indent="0">
              <a:buFont typeface="Arial" panose="020B0604020202020204" pitchFamily="34" charset="0"/>
              <a:buNone/>
            </a:pPr>
            <a:r>
              <a:rPr lang="en-US" sz="2000">
                <a:solidFill>
                  <a:srgbClr val="9CDCFE"/>
                </a:solidFill>
                <a:latin typeface="Consolas" panose="020B0609020204030204" pitchFamily="49" charset="0"/>
              </a:rPr>
              <a:t>extractor</a:t>
            </a:r>
            <a:r>
              <a:rPr lang="en-US" sz="2000">
                <a:solidFill>
                  <a:srgbClr val="CCCCCC"/>
                </a:solidFill>
                <a:latin typeface="Consolas" panose="020B0609020204030204" pitchFamily="49" charset="0"/>
              </a:rPr>
              <a:t> </a:t>
            </a:r>
            <a:r>
              <a:rPr lang="en-US" sz="2000">
                <a:solidFill>
                  <a:srgbClr val="D4D4D4"/>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4EC9B0"/>
                </a:solidFill>
                <a:latin typeface="Consolas" panose="020B0609020204030204" pitchFamily="49" charset="0"/>
              </a:rPr>
              <a:t>SuperPoint</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max_num_keypoints</a:t>
            </a:r>
            <a:r>
              <a:rPr lang="en-US" sz="2000">
                <a:solidFill>
                  <a:srgbClr val="D4D4D4"/>
                </a:solidFill>
                <a:latin typeface="Consolas" panose="020B0609020204030204" pitchFamily="49" charset="0"/>
              </a:rPr>
              <a:t>=</a:t>
            </a:r>
            <a:r>
              <a:rPr lang="en-US" sz="2000">
                <a:solidFill>
                  <a:srgbClr val="B5CEA8"/>
                </a:solidFill>
                <a:latin typeface="Consolas" panose="020B0609020204030204" pitchFamily="49" charset="0"/>
              </a:rPr>
              <a:t>2048</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eval</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to</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device</a:t>
            </a:r>
            <a:r>
              <a:rPr lang="en-US" sz="2000">
                <a:solidFill>
                  <a:srgbClr val="CCCCCC"/>
                </a:solidFill>
                <a:latin typeface="Consolas" panose="020B0609020204030204" pitchFamily="49" charset="0"/>
              </a:rPr>
              <a:t>)</a:t>
            </a:r>
          </a:p>
          <a:p>
            <a:pPr marL="0" indent="0">
              <a:buFont typeface="Arial" panose="020B0604020202020204" pitchFamily="34" charset="0"/>
              <a:buNone/>
            </a:pPr>
            <a:r>
              <a:rPr lang="en-US" sz="2000">
                <a:solidFill>
                  <a:srgbClr val="9CDCFE"/>
                </a:solidFill>
                <a:latin typeface="Consolas" panose="020B0609020204030204" pitchFamily="49" charset="0"/>
              </a:rPr>
              <a:t>matcher</a:t>
            </a:r>
            <a:r>
              <a:rPr lang="en-US" sz="2000">
                <a:solidFill>
                  <a:srgbClr val="CCCCCC"/>
                </a:solidFill>
                <a:latin typeface="Consolas" panose="020B0609020204030204" pitchFamily="49" charset="0"/>
              </a:rPr>
              <a:t> </a:t>
            </a:r>
            <a:r>
              <a:rPr lang="en-US" sz="2000">
                <a:solidFill>
                  <a:srgbClr val="D4D4D4"/>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4EC9B0"/>
                </a:solidFill>
                <a:latin typeface="Consolas" panose="020B0609020204030204" pitchFamily="49" charset="0"/>
              </a:rPr>
              <a:t>LightGlue</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features</a:t>
            </a:r>
            <a:r>
              <a:rPr lang="en-US" sz="2000">
                <a:solidFill>
                  <a:srgbClr val="D4D4D4"/>
                </a:solidFill>
                <a:latin typeface="Consolas" panose="020B0609020204030204" pitchFamily="49" charset="0"/>
              </a:rPr>
              <a:t>=</a:t>
            </a:r>
            <a:r>
              <a:rPr lang="en-US" sz="2000">
                <a:solidFill>
                  <a:srgbClr val="CE9178"/>
                </a:solidFill>
                <a:latin typeface="Consolas" panose="020B0609020204030204" pitchFamily="49" charset="0"/>
              </a:rPr>
              <a:t>"superpoint"</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eval</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to</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device</a:t>
            </a:r>
            <a:r>
              <a:rPr lang="en-US" sz="2000">
                <a:solidFill>
                  <a:srgbClr val="CCCCCC"/>
                </a:solidFill>
                <a:latin typeface="Consolas" panose="020B0609020204030204" pitchFamily="49" charset="0"/>
              </a:rPr>
              <a:t>)</a:t>
            </a:r>
          </a:p>
          <a:p>
            <a:endParaRPr lang="en-US" dirty="0"/>
          </a:p>
        </p:txBody>
      </p:sp>
    </p:spTree>
    <p:extLst>
      <p:ext uri="{BB962C8B-B14F-4D97-AF65-F5344CB8AC3E}">
        <p14:creationId xmlns:p14="http://schemas.microsoft.com/office/powerpoint/2010/main" val="2349751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659FDB4-FCBE-4A89-B46D-43D4FA544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13"/>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A819B5E6-5356-1876-AFDF-6AA3F2AA8233}"/>
              </a:ext>
            </a:extLst>
          </p:cNvPr>
          <p:cNvSpPr>
            <a:spLocks noGrp="1"/>
          </p:cNvSpPr>
          <p:nvPr>
            <p:ph type="title"/>
          </p:nvPr>
        </p:nvSpPr>
        <p:spPr>
          <a:xfrm>
            <a:off x="479394" y="1070800"/>
            <a:ext cx="3939688" cy="5583126"/>
          </a:xfrm>
        </p:spPr>
        <p:txBody>
          <a:bodyPr>
            <a:normAutofit/>
          </a:bodyPr>
          <a:lstStyle/>
          <a:p>
            <a:pPr algn="r"/>
            <a:r>
              <a:rPr lang="en-US" sz="8000"/>
              <a:t>Topics</a:t>
            </a:r>
          </a:p>
        </p:txBody>
      </p:sp>
      <p:cxnSp>
        <p:nvCxnSpPr>
          <p:cNvPr id="11" name="Straight Connector 10">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8053" y="1132114"/>
            <a:ext cx="0" cy="5717573"/>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59527319-00B6-5145-0EAA-C7DC100327BD}"/>
              </a:ext>
            </a:extLst>
          </p:cNvPr>
          <p:cNvGraphicFramePr>
            <a:graphicFrameLocks noGrp="1"/>
          </p:cNvGraphicFramePr>
          <p:nvPr>
            <p:ph idx="1"/>
            <p:extLst>
              <p:ext uri="{D42A27DB-BD31-4B8C-83A1-F6EECF244321}">
                <p14:modId xmlns:p14="http://schemas.microsoft.com/office/powerpoint/2010/main" val="475559784"/>
              </p:ext>
            </p:extLst>
          </p:nvPr>
        </p:nvGraphicFramePr>
        <p:xfrm>
          <a:off x="5108535" y="1070800"/>
          <a:ext cx="6245265" cy="55893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782894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64C341-6B44-44B0-F563-FF687423CA20}"/>
              </a:ext>
            </a:extLst>
          </p:cNvPr>
          <p:cNvSpPr>
            <a:spLocks noGrp="1"/>
          </p:cNvSpPr>
          <p:nvPr>
            <p:ph type="title"/>
          </p:nvPr>
        </p:nvSpPr>
        <p:spPr>
          <a:xfrm>
            <a:off x="838200" y="365125"/>
            <a:ext cx="10515600" cy="1325563"/>
          </a:xfrm>
        </p:spPr>
        <p:txBody>
          <a:bodyPr>
            <a:normAutofit/>
          </a:bodyPr>
          <a:lstStyle/>
          <a:p>
            <a:r>
              <a:rPr lang="en-US" sz="5400"/>
              <a:t>Set image path and transform images</a:t>
            </a:r>
            <a:endParaRPr lang="en-US" sz="5400" b="1"/>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3A576F7-1B62-2FF6-773C-9F37B17B05C1}"/>
              </a:ext>
            </a:extLst>
          </p:cNvPr>
          <p:cNvSpPr>
            <a:spLocks noGrp="1"/>
          </p:cNvSpPr>
          <p:nvPr>
            <p:ph idx="1"/>
          </p:nvPr>
        </p:nvSpPr>
        <p:spPr>
          <a:xfrm>
            <a:off x="838200" y="1929384"/>
            <a:ext cx="10515600" cy="4251960"/>
          </a:xfrm>
        </p:spPr>
        <p:txBody>
          <a:bodyPr>
            <a:normAutofit/>
          </a:bodyPr>
          <a:lstStyle/>
          <a:p>
            <a:pPr marL="0" indent="0">
              <a:buNone/>
            </a:pPr>
            <a:r>
              <a:rPr lang="en-US" sz="2200" b="0">
                <a:effectLst/>
                <a:latin typeface="Consolas" panose="020B0609020204030204" pitchFamily="49" charset="0"/>
              </a:rPr>
              <a:t>images_path = Path("assets")</a:t>
            </a:r>
          </a:p>
          <a:p>
            <a:pPr marL="0" indent="0">
              <a:buNone/>
            </a:pPr>
            <a:br>
              <a:rPr lang="en-US" sz="2200" b="0">
                <a:effectLst/>
                <a:latin typeface="Consolas" panose="020B0609020204030204" pitchFamily="49" charset="0"/>
              </a:rPr>
            </a:br>
            <a:r>
              <a:rPr lang="en-US" sz="2200" b="0">
                <a:effectLst/>
                <a:latin typeface="Consolas" panose="020B0609020204030204" pitchFamily="49" charset="0"/>
              </a:rPr>
              <a:t># Transform image into a PyTorch Tensor, for LightGlue Neural Network</a:t>
            </a:r>
          </a:p>
          <a:p>
            <a:pPr marL="0" indent="0">
              <a:buNone/>
            </a:pPr>
            <a:r>
              <a:rPr lang="en-US" sz="2200" b="0">
                <a:effectLst/>
                <a:latin typeface="Consolas" panose="020B0609020204030204" pitchFamily="49" charset="0"/>
              </a:rPr>
              <a:t>image0 = load_image(images_path / "slu1.jpg")</a:t>
            </a:r>
          </a:p>
          <a:p>
            <a:pPr marL="0" indent="0">
              <a:buNone/>
            </a:pPr>
            <a:r>
              <a:rPr lang="en-US" sz="2200" b="0">
                <a:effectLst/>
                <a:latin typeface="Consolas" panose="020B0609020204030204" pitchFamily="49" charset="0"/>
              </a:rPr>
              <a:t>image1 = load_image(images_path / "slu2.jpg")</a:t>
            </a:r>
          </a:p>
          <a:p>
            <a:endParaRPr lang="en-US" sz="2200"/>
          </a:p>
        </p:txBody>
      </p:sp>
      <p:sp>
        <p:nvSpPr>
          <p:cNvPr id="5" name="Content Placeholder 2">
            <a:extLst>
              <a:ext uri="{FF2B5EF4-FFF2-40B4-BE49-F238E27FC236}">
                <a16:creationId xmlns:a16="http://schemas.microsoft.com/office/drawing/2014/main" id="{486A13FF-9472-96EB-91DF-95072239FF56}"/>
              </a:ext>
            </a:extLst>
          </p:cNvPr>
          <p:cNvSpPr txBox="1">
            <a:spLocks/>
          </p:cNvSpPr>
          <p:nvPr/>
        </p:nvSpPr>
        <p:spPr>
          <a:xfrm>
            <a:off x="838200" y="1825625"/>
            <a:ext cx="10515600" cy="4351338"/>
          </a:xfrm>
          <a:prstGeom prst="rect">
            <a:avLst/>
          </a:prstGeom>
          <a:solidFill>
            <a:schemeClr val="tx1"/>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a:solidFill>
                  <a:srgbClr val="9CDCFE"/>
                </a:solidFill>
                <a:latin typeface="Consolas" panose="020B0609020204030204" pitchFamily="49" charset="0"/>
              </a:rPr>
              <a:t>images_path</a:t>
            </a:r>
            <a:r>
              <a:rPr lang="en-US" sz="2000">
                <a:solidFill>
                  <a:srgbClr val="CCCCCC"/>
                </a:solidFill>
                <a:latin typeface="Consolas" panose="020B0609020204030204" pitchFamily="49" charset="0"/>
              </a:rPr>
              <a:t> </a:t>
            </a:r>
            <a:r>
              <a:rPr lang="en-US" sz="2000">
                <a:solidFill>
                  <a:srgbClr val="D4D4D4"/>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4EC9B0"/>
                </a:solidFill>
                <a:latin typeface="Consolas" panose="020B0609020204030204" pitchFamily="49" charset="0"/>
              </a:rPr>
              <a:t>Path</a:t>
            </a:r>
            <a:r>
              <a:rPr lang="en-US" sz="2000">
                <a:solidFill>
                  <a:srgbClr val="CCCCCC"/>
                </a:solidFill>
                <a:latin typeface="Consolas" panose="020B0609020204030204" pitchFamily="49" charset="0"/>
              </a:rPr>
              <a:t>(</a:t>
            </a:r>
            <a:r>
              <a:rPr lang="en-US" sz="2000">
                <a:solidFill>
                  <a:srgbClr val="CE9178"/>
                </a:solidFill>
                <a:latin typeface="Consolas" panose="020B0609020204030204" pitchFamily="49" charset="0"/>
              </a:rPr>
              <a:t>"assets"</a:t>
            </a:r>
            <a:r>
              <a:rPr lang="en-US" sz="2000">
                <a:solidFill>
                  <a:srgbClr val="CCCCCC"/>
                </a:solidFill>
                <a:latin typeface="Consolas" panose="020B0609020204030204" pitchFamily="49" charset="0"/>
              </a:rPr>
              <a:t>)</a:t>
            </a:r>
          </a:p>
          <a:p>
            <a:pPr marL="0" indent="0">
              <a:buFont typeface="Arial" panose="020B0604020202020204" pitchFamily="34" charset="0"/>
              <a:buNone/>
            </a:pPr>
            <a:br>
              <a:rPr lang="en-US" sz="2000">
                <a:solidFill>
                  <a:srgbClr val="CCCCCC"/>
                </a:solidFill>
                <a:latin typeface="Consolas" panose="020B0609020204030204" pitchFamily="49" charset="0"/>
              </a:rPr>
            </a:br>
            <a:r>
              <a:rPr lang="en-US" sz="2000">
                <a:solidFill>
                  <a:srgbClr val="6A9955"/>
                </a:solidFill>
                <a:latin typeface="Consolas" panose="020B0609020204030204" pitchFamily="49" charset="0"/>
              </a:rPr>
              <a:t># Transform image into a PyTorch Tensor, for LightGlue Neural Network</a:t>
            </a: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9CDCFE"/>
                </a:solidFill>
                <a:latin typeface="Consolas" panose="020B0609020204030204" pitchFamily="49" charset="0"/>
              </a:rPr>
              <a:t>image0</a:t>
            </a:r>
            <a:r>
              <a:rPr lang="en-US" sz="2000">
                <a:solidFill>
                  <a:srgbClr val="CCCCCC"/>
                </a:solidFill>
                <a:latin typeface="Consolas" panose="020B0609020204030204" pitchFamily="49" charset="0"/>
              </a:rPr>
              <a:t> </a:t>
            </a:r>
            <a:r>
              <a:rPr lang="en-US" sz="2000">
                <a:solidFill>
                  <a:srgbClr val="D4D4D4"/>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DCDCAA"/>
                </a:solidFill>
                <a:latin typeface="Consolas" panose="020B0609020204030204" pitchFamily="49" charset="0"/>
              </a:rPr>
              <a:t>load_image</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images_path</a:t>
            </a:r>
            <a:r>
              <a:rPr lang="en-US" sz="2000">
                <a:solidFill>
                  <a:srgbClr val="CCCCCC"/>
                </a:solidFill>
                <a:latin typeface="Consolas" panose="020B0609020204030204" pitchFamily="49" charset="0"/>
              </a:rPr>
              <a:t> </a:t>
            </a:r>
            <a:r>
              <a:rPr lang="en-US" sz="2000">
                <a:solidFill>
                  <a:srgbClr val="DCDCAA"/>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CE9178"/>
                </a:solidFill>
                <a:latin typeface="Consolas" panose="020B0609020204030204" pitchFamily="49" charset="0"/>
              </a:rPr>
              <a:t>"slu1.jpg"</a:t>
            </a:r>
            <a:r>
              <a:rPr lang="en-US" sz="2000">
                <a:solidFill>
                  <a:srgbClr val="CCCCCC"/>
                </a:solidFill>
                <a:latin typeface="Consolas" panose="020B0609020204030204" pitchFamily="49" charset="0"/>
              </a:rPr>
              <a:t>)</a:t>
            </a:r>
          </a:p>
          <a:p>
            <a:pPr marL="0" indent="0">
              <a:buFont typeface="Arial" panose="020B0604020202020204" pitchFamily="34" charset="0"/>
              <a:buNone/>
            </a:pPr>
            <a:r>
              <a:rPr lang="en-US" sz="2000">
                <a:solidFill>
                  <a:srgbClr val="9CDCFE"/>
                </a:solidFill>
                <a:latin typeface="Consolas" panose="020B0609020204030204" pitchFamily="49" charset="0"/>
              </a:rPr>
              <a:t>image1</a:t>
            </a:r>
            <a:r>
              <a:rPr lang="en-US" sz="2000">
                <a:solidFill>
                  <a:srgbClr val="CCCCCC"/>
                </a:solidFill>
                <a:latin typeface="Consolas" panose="020B0609020204030204" pitchFamily="49" charset="0"/>
              </a:rPr>
              <a:t> </a:t>
            </a:r>
            <a:r>
              <a:rPr lang="en-US" sz="2000">
                <a:solidFill>
                  <a:srgbClr val="D4D4D4"/>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DCDCAA"/>
                </a:solidFill>
                <a:latin typeface="Consolas" panose="020B0609020204030204" pitchFamily="49" charset="0"/>
              </a:rPr>
              <a:t>load_image</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images_path</a:t>
            </a:r>
            <a:r>
              <a:rPr lang="en-US" sz="2000">
                <a:solidFill>
                  <a:srgbClr val="CCCCCC"/>
                </a:solidFill>
                <a:latin typeface="Consolas" panose="020B0609020204030204" pitchFamily="49" charset="0"/>
              </a:rPr>
              <a:t> </a:t>
            </a:r>
            <a:r>
              <a:rPr lang="en-US" sz="2000">
                <a:solidFill>
                  <a:srgbClr val="DCDCAA"/>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CE9178"/>
                </a:solidFill>
                <a:latin typeface="Consolas" panose="020B0609020204030204" pitchFamily="49" charset="0"/>
              </a:rPr>
              <a:t>"slu2.jpg"</a:t>
            </a:r>
            <a:r>
              <a:rPr lang="en-US" sz="2000">
                <a:solidFill>
                  <a:srgbClr val="CCCCCC"/>
                </a:solidFill>
                <a:latin typeface="Consolas" panose="020B0609020204030204" pitchFamily="49" charset="0"/>
              </a:rPr>
              <a:t>)</a:t>
            </a:r>
          </a:p>
          <a:p>
            <a:endParaRPr lang="en-US" dirty="0"/>
          </a:p>
        </p:txBody>
      </p:sp>
    </p:spTree>
    <p:extLst>
      <p:ext uri="{BB962C8B-B14F-4D97-AF65-F5344CB8AC3E}">
        <p14:creationId xmlns:p14="http://schemas.microsoft.com/office/powerpoint/2010/main" val="1745431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64C341-6B44-44B0-F563-FF687423CA20}"/>
              </a:ext>
            </a:extLst>
          </p:cNvPr>
          <p:cNvSpPr>
            <a:spLocks noGrp="1"/>
          </p:cNvSpPr>
          <p:nvPr>
            <p:ph type="title"/>
          </p:nvPr>
        </p:nvSpPr>
        <p:spPr>
          <a:xfrm>
            <a:off x="838200" y="365125"/>
            <a:ext cx="10515600" cy="1325563"/>
          </a:xfrm>
        </p:spPr>
        <p:txBody>
          <a:bodyPr>
            <a:normAutofit/>
          </a:bodyPr>
          <a:lstStyle/>
          <a:p>
            <a:r>
              <a:rPr lang="en-US" sz="5400"/>
              <a:t>Display Images</a:t>
            </a:r>
            <a:endParaRPr lang="en-US" sz="5400" b="1"/>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3A576F7-1B62-2FF6-773C-9F37B17B05C1}"/>
              </a:ext>
            </a:extLst>
          </p:cNvPr>
          <p:cNvSpPr>
            <a:spLocks noGrp="1"/>
          </p:cNvSpPr>
          <p:nvPr>
            <p:ph idx="1"/>
          </p:nvPr>
        </p:nvSpPr>
        <p:spPr>
          <a:xfrm>
            <a:off x="838200" y="1929384"/>
            <a:ext cx="10515600" cy="4251960"/>
          </a:xfrm>
        </p:spPr>
        <p:txBody>
          <a:bodyPr>
            <a:normAutofit/>
          </a:bodyPr>
          <a:lstStyle/>
          <a:p>
            <a:pPr marL="0" indent="0">
              <a:buNone/>
            </a:pPr>
            <a:r>
              <a:rPr lang="en-US" sz="1200" b="0">
                <a:effectLst/>
                <a:latin typeface="Consolas" panose="020B0609020204030204" pitchFamily="49" charset="0"/>
              </a:rPr>
              <a:t># Display images to ensure they are loaded correctly</a:t>
            </a:r>
          </a:p>
          <a:p>
            <a:pPr marL="0" indent="0">
              <a:buNone/>
            </a:pPr>
            <a:r>
              <a:rPr lang="en-US" sz="1200" b="0">
                <a:effectLst/>
                <a:latin typeface="Consolas" panose="020B0609020204030204" pitchFamily="49" charset="0"/>
              </a:rPr>
              <a:t>plt.figure(figsize=(10, 5))</a:t>
            </a:r>
          </a:p>
          <a:p>
            <a:pPr marL="0" indent="0">
              <a:buNone/>
            </a:pPr>
            <a:r>
              <a:rPr lang="en-US" sz="1200" b="0">
                <a:effectLst/>
                <a:latin typeface="Consolas" panose="020B0609020204030204" pitchFamily="49" charset="0"/>
              </a:rPr>
              <a:t>plt.subplot(1, 2, 1)</a:t>
            </a:r>
          </a:p>
          <a:p>
            <a:pPr marL="0" indent="0">
              <a:buNone/>
            </a:pPr>
            <a:endParaRPr lang="en-US" sz="1200" b="0">
              <a:effectLst/>
              <a:latin typeface="Consolas" panose="020B0609020204030204" pitchFamily="49" charset="0"/>
            </a:endParaRPr>
          </a:p>
          <a:p>
            <a:pPr marL="0" indent="0">
              <a:buNone/>
            </a:pPr>
            <a:r>
              <a:rPr lang="en-US" sz="1200" b="0">
                <a:effectLst/>
                <a:latin typeface="Consolas" panose="020B0609020204030204" pitchFamily="49" charset="0"/>
              </a:rPr>
              <a:t># Adjust the dimensions from C,H,W to H,W,C</a:t>
            </a:r>
          </a:p>
          <a:p>
            <a:pPr marL="0" indent="0">
              <a:buNone/>
            </a:pPr>
            <a:r>
              <a:rPr lang="en-US" sz="1200" b="0">
                <a:effectLst/>
                <a:latin typeface="Consolas" panose="020B0609020204030204" pitchFamily="49" charset="0"/>
              </a:rPr>
              <a:t>plt.imshow(image0.permute(1, 2, 0).cpu().numpy())  </a:t>
            </a:r>
          </a:p>
          <a:p>
            <a:pPr marL="0" indent="0">
              <a:buNone/>
            </a:pPr>
            <a:r>
              <a:rPr lang="en-US" sz="1200" b="0">
                <a:effectLst/>
                <a:latin typeface="Consolas" panose="020B0609020204030204" pitchFamily="49" charset="0"/>
              </a:rPr>
              <a:t>plt.title('Image 0')</a:t>
            </a:r>
          </a:p>
          <a:p>
            <a:pPr marL="0" indent="0">
              <a:buNone/>
            </a:pPr>
            <a:r>
              <a:rPr lang="en-US" sz="1200" b="0">
                <a:effectLst/>
                <a:latin typeface="Consolas" panose="020B0609020204030204" pitchFamily="49" charset="0"/>
              </a:rPr>
              <a:t>plt.subplot(1, 2, 2)</a:t>
            </a:r>
          </a:p>
          <a:p>
            <a:pPr marL="0" indent="0">
              <a:buNone/>
            </a:pPr>
            <a:r>
              <a:rPr lang="en-US" sz="1200" b="0">
                <a:effectLst/>
                <a:latin typeface="Consolas" panose="020B0609020204030204" pitchFamily="49" charset="0"/>
              </a:rPr>
              <a:t>plt.imshow(image1.permute(1, 2, 0).cpu().numpy())</a:t>
            </a:r>
          </a:p>
          <a:p>
            <a:pPr marL="0" indent="0">
              <a:buNone/>
            </a:pPr>
            <a:r>
              <a:rPr lang="en-US" sz="1200" b="0">
                <a:effectLst/>
                <a:latin typeface="Consolas" panose="020B0609020204030204" pitchFamily="49" charset="0"/>
              </a:rPr>
              <a:t>plt.title('Image 1')</a:t>
            </a:r>
          </a:p>
          <a:p>
            <a:pPr marL="0" indent="0">
              <a:buNone/>
            </a:pPr>
            <a:r>
              <a:rPr lang="en-US" sz="1200" b="0">
                <a:effectLst/>
                <a:latin typeface="Consolas" panose="020B0609020204030204" pitchFamily="49" charset="0"/>
              </a:rPr>
              <a:t>plt.savefig("assets/images/loaded_images.png")</a:t>
            </a:r>
          </a:p>
          <a:p>
            <a:pPr marL="0" indent="0">
              <a:buNone/>
            </a:pPr>
            <a:r>
              <a:rPr lang="en-US" sz="1200" b="0">
                <a:effectLst/>
                <a:latin typeface="Consolas" panose="020B0609020204030204" pitchFamily="49" charset="0"/>
              </a:rPr>
              <a:t>plt.show()</a:t>
            </a:r>
          </a:p>
          <a:p>
            <a:pPr marL="0" indent="0">
              <a:buNone/>
            </a:pPr>
            <a:br>
              <a:rPr lang="en-US" sz="1200" b="0">
                <a:effectLst/>
                <a:latin typeface="Consolas" panose="020B0609020204030204" pitchFamily="49" charset="0"/>
              </a:rPr>
            </a:br>
            <a:r>
              <a:rPr lang="en-US" sz="1200" b="0">
                <a:effectLst/>
                <a:latin typeface="Consolas" panose="020B0609020204030204" pitchFamily="49" charset="0"/>
              </a:rPr>
              <a:t># viz2d.plot_images([image0, image1])</a:t>
            </a:r>
          </a:p>
          <a:p>
            <a:endParaRPr lang="en-US" sz="1200"/>
          </a:p>
        </p:txBody>
      </p:sp>
      <p:sp>
        <p:nvSpPr>
          <p:cNvPr id="5" name="Content Placeholder 2">
            <a:extLst>
              <a:ext uri="{FF2B5EF4-FFF2-40B4-BE49-F238E27FC236}">
                <a16:creationId xmlns:a16="http://schemas.microsoft.com/office/drawing/2014/main" id="{0E00A80F-0ACE-75D9-6810-62EC91DB1FB1}"/>
              </a:ext>
            </a:extLst>
          </p:cNvPr>
          <p:cNvSpPr txBox="1">
            <a:spLocks/>
          </p:cNvSpPr>
          <p:nvPr/>
        </p:nvSpPr>
        <p:spPr>
          <a:xfrm>
            <a:off x="838200" y="1825625"/>
            <a:ext cx="10515600" cy="4351338"/>
          </a:xfrm>
          <a:prstGeom prst="rect">
            <a:avLst/>
          </a:prstGeom>
          <a:solidFill>
            <a:schemeClr val="tx1"/>
          </a:solidFill>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200">
                <a:solidFill>
                  <a:srgbClr val="6A9955"/>
                </a:solidFill>
                <a:latin typeface="Consolas" panose="020B0609020204030204" pitchFamily="49" charset="0"/>
              </a:rPr>
              <a:t># Display images to ensure they are loaded correctly</a:t>
            </a:r>
            <a:endParaRPr lang="en-US" sz="2200">
              <a:solidFill>
                <a:srgbClr val="CCCCCC"/>
              </a:solidFill>
              <a:latin typeface="Consolas" panose="020B0609020204030204" pitchFamily="49" charset="0"/>
            </a:endParaRPr>
          </a:p>
          <a:p>
            <a:pPr marL="0" indent="0">
              <a:buFont typeface="Arial" panose="020B0604020202020204" pitchFamily="34" charset="0"/>
              <a:buNone/>
            </a:pPr>
            <a:r>
              <a:rPr lang="en-US" sz="2200">
                <a:solidFill>
                  <a:srgbClr val="4EC9B0"/>
                </a:solidFill>
                <a:latin typeface="Consolas" panose="020B0609020204030204" pitchFamily="49" charset="0"/>
              </a:rPr>
              <a:t>plt</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figure</a:t>
            </a:r>
            <a:r>
              <a:rPr lang="en-US" sz="2200">
                <a:solidFill>
                  <a:srgbClr val="CCCCCC"/>
                </a:solidFill>
                <a:latin typeface="Consolas" panose="020B0609020204030204" pitchFamily="49" charset="0"/>
              </a:rPr>
              <a:t>(</a:t>
            </a:r>
            <a:r>
              <a:rPr lang="en-US" sz="2200">
                <a:solidFill>
                  <a:srgbClr val="9CDCFE"/>
                </a:solidFill>
                <a:latin typeface="Consolas" panose="020B0609020204030204" pitchFamily="49" charset="0"/>
              </a:rPr>
              <a:t>figsize</a:t>
            </a:r>
            <a:r>
              <a:rPr lang="en-US" sz="2200">
                <a:solidFill>
                  <a:srgbClr val="D4D4D4"/>
                </a:solidFill>
                <a:latin typeface="Consolas" panose="020B0609020204030204" pitchFamily="49" charset="0"/>
              </a:rPr>
              <a:t>=</a:t>
            </a:r>
            <a:r>
              <a:rPr lang="en-US" sz="2200">
                <a:solidFill>
                  <a:srgbClr val="CCCCCC"/>
                </a:solidFill>
                <a:latin typeface="Consolas" panose="020B0609020204030204" pitchFamily="49" charset="0"/>
              </a:rPr>
              <a:t>(</a:t>
            </a:r>
            <a:r>
              <a:rPr lang="en-US" sz="2200">
                <a:solidFill>
                  <a:srgbClr val="B5CEA8"/>
                </a:solidFill>
                <a:latin typeface="Consolas" panose="020B0609020204030204" pitchFamily="49" charset="0"/>
              </a:rPr>
              <a:t>10</a:t>
            </a:r>
            <a:r>
              <a:rPr lang="en-US" sz="2200">
                <a:solidFill>
                  <a:srgbClr val="CCCCCC"/>
                </a:solidFill>
                <a:latin typeface="Consolas" panose="020B0609020204030204" pitchFamily="49" charset="0"/>
              </a:rPr>
              <a:t>, </a:t>
            </a:r>
            <a:r>
              <a:rPr lang="en-US" sz="2200">
                <a:solidFill>
                  <a:srgbClr val="B5CEA8"/>
                </a:solidFill>
                <a:latin typeface="Consolas" panose="020B0609020204030204" pitchFamily="49" charset="0"/>
              </a:rPr>
              <a:t>5</a:t>
            </a:r>
            <a:r>
              <a:rPr lang="en-US" sz="2200">
                <a:solidFill>
                  <a:srgbClr val="CCCCCC"/>
                </a:solidFill>
                <a:latin typeface="Consolas" panose="020B0609020204030204" pitchFamily="49" charset="0"/>
              </a:rPr>
              <a:t>))</a:t>
            </a:r>
          </a:p>
          <a:p>
            <a:pPr marL="0" indent="0">
              <a:buFont typeface="Arial" panose="020B0604020202020204" pitchFamily="34" charset="0"/>
              <a:buNone/>
            </a:pPr>
            <a:r>
              <a:rPr lang="en-US" sz="2200">
                <a:solidFill>
                  <a:srgbClr val="4EC9B0"/>
                </a:solidFill>
                <a:latin typeface="Consolas" panose="020B0609020204030204" pitchFamily="49" charset="0"/>
              </a:rPr>
              <a:t>plt</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subplot</a:t>
            </a:r>
            <a:r>
              <a:rPr lang="en-US" sz="2200">
                <a:solidFill>
                  <a:srgbClr val="CCCCCC"/>
                </a:solidFill>
                <a:latin typeface="Consolas" panose="020B0609020204030204" pitchFamily="49" charset="0"/>
              </a:rPr>
              <a:t>(</a:t>
            </a:r>
            <a:r>
              <a:rPr lang="en-US" sz="2200">
                <a:solidFill>
                  <a:srgbClr val="B5CEA8"/>
                </a:solidFill>
                <a:latin typeface="Consolas" panose="020B0609020204030204" pitchFamily="49" charset="0"/>
              </a:rPr>
              <a:t>1</a:t>
            </a:r>
            <a:r>
              <a:rPr lang="en-US" sz="2200">
                <a:solidFill>
                  <a:srgbClr val="CCCCCC"/>
                </a:solidFill>
                <a:latin typeface="Consolas" panose="020B0609020204030204" pitchFamily="49" charset="0"/>
              </a:rPr>
              <a:t>, </a:t>
            </a:r>
            <a:r>
              <a:rPr lang="en-US" sz="2200">
                <a:solidFill>
                  <a:srgbClr val="B5CEA8"/>
                </a:solidFill>
                <a:latin typeface="Consolas" panose="020B0609020204030204" pitchFamily="49" charset="0"/>
              </a:rPr>
              <a:t>2</a:t>
            </a:r>
            <a:r>
              <a:rPr lang="en-US" sz="2200">
                <a:solidFill>
                  <a:srgbClr val="CCCCCC"/>
                </a:solidFill>
                <a:latin typeface="Consolas" panose="020B0609020204030204" pitchFamily="49" charset="0"/>
              </a:rPr>
              <a:t>, </a:t>
            </a:r>
            <a:r>
              <a:rPr lang="en-US" sz="2200">
                <a:solidFill>
                  <a:srgbClr val="B5CEA8"/>
                </a:solidFill>
                <a:latin typeface="Consolas" panose="020B0609020204030204" pitchFamily="49" charset="0"/>
              </a:rPr>
              <a:t>1</a:t>
            </a:r>
            <a:r>
              <a:rPr lang="en-US" sz="2200">
                <a:solidFill>
                  <a:srgbClr val="CCCCCC"/>
                </a:solidFill>
                <a:latin typeface="Consolas" panose="020B0609020204030204" pitchFamily="49" charset="0"/>
              </a:rPr>
              <a:t>)</a:t>
            </a:r>
          </a:p>
          <a:p>
            <a:pPr marL="0" indent="0">
              <a:buFont typeface="Arial" panose="020B0604020202020204" pitchFamily="34" charset="0"/>
              <a:buNone/>
            </a:pPr>
            <a:endParaRPr lang="en-US" sz="2200">
              <a:solidFill>
                <a:srgbClr val="CCCCCC"/>
              </a:solidFill>
              <a:latin typeface="Consolas" panose="020B0609020204030204" pitchFamily="49" charset="0"/>
            </a:endParaRPr>
          </a:p>
          <a:p>
            <a:pPr marL="0" indent="0">
              <a:buFont typeface="Arial" panose="020B0604020202020204" pitchFamily="34" charset="0"/>
              <a:buNone/>
            </a:pPr>
            <a:r>
              <a:rPr lang="en-US" sz="2200">
                <a:solidFill>
                  <a:srgbClr val="6A9955"/>
                </a:solidFill>
                <a:latin typeface="Consolas" panose="020B0609020204030204" pitchFamily="49" charset="0"/>
              </a:rPr>
              <a:t># Adjust the dimensions from C,H,W to H,W,C</a:t>
            </a:r>
            <a:endParaRPr lang="en-US" sz="2200">
              <a:solidFill>
                <a:srgbClr val="CCCCCC"/>
              </a:solidFill>
              <a:latin typeface="Consolas" panose="020B0609020204030204" pitchFamily="49" charset="0"/>
            </a:endParaRPr>
          </a:p>
          <a:p>
            <a:pPr marL="0" indent="0">
              <a:buFont typeface="Arial" panose="020B0604020202020204" pitchFamily="34" charset="0"/>
              <a:buNone/>
            </a:pPr>
            <a:r>
              <a:rPr lang="en-US" sz="2200">
                <a:solidFill>
                  <a:srgbClr val="4EC9B0"/>
                </a:solidFill>
                <a:latin typeface="Consolas" panose="020B0609020204030204" pitchFamily="49" charset="0"/>
              </a:rPr>
              <a:t>plt</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imshow</a:t>
            </a:r>
            <a:r>
              <a:rPr lang="en-US" sz="2200">
                <a:solidFill>
                  <a:srgbClr val="CCCCCC"/>
                </a:solidFill>
                <a:latin typeface="Consolas" panose="020B0609020204030204" pitchFamily="49" charset="0"/>
              </a:rPr>
              <a:t>(</a:t>
            </a:r>
            <a:r>
              <a:rPr lang="en-US" sz="2200">
                <a:solidFill>
                  <a:srgbClr val="9CDCFE"/>
                </a:solidFill>
                <a:latin typeface="Consolas" panose="020B0609020204030204" pitchFamily="49" charset="0"/>
              </a:rPr>
              <a:t>image0</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permute</a:t>
            </a:r>
            <a:r>
              <a:rPr lang="en-US" sz="2200">
                <a:solidFill>
                  <a:srgbClr val="CCCCCC"/>
                </a:solidFill>
                <a:latin typeface="Consolas" panose="020B0609020204030204" pitchFamily="49" charset="0"/>
              </a:rPr>
              <a:t>(</a:t>
            </a:r>
            <a:r>
              <a:rPr lang="en-US" sz="2200">
                <a:solidFill>
                  <a:srgbClr val="B5CEA8"/>
                </a:solidFill>
                <a:latin typeface="Consolas" panose="020B0609020204030204" pitchFamily="49" charset="0"/>
              </a:rPr>
              <a:t>1</a:t>
            </a:r>
            <a:r>
              <a:rPr lang="en-US" sz="2200">
                <a:solidFill>
                  <a:srgbClr val="CCCCCC"/>
                </a:solidFill>
                <a:latin typeface="Consolas" panose="020B0609020204030204" pitchFamily="49" charset="0"/>
              </a:rPr>
              <a:t>, </a:t>
            </a:r>
            <a:r>
              <a:rPr lang="en-US" sz="2200">
                <a:solidFill>
                  <a:srgbClr val="B5CEA8"/>
                </a:solidFill>
                <a:latin typeface="Consolas" panose="020B0609020204030204" pitchFamily="49" charset="0"/>
              </a:rPr>
              <a:t>2</a:t>
            </a:r>
            <a:r>
              <a:rPr lang="en-US" sz="2200">
                <a:solidFill>
                  <a:srgbClr val="CCCCCC"/>
                </a:solidFill>
                <a:latin typeface="Consolas" panose="020B0609020204030204" pitchFamily="49" charset="0"/>
              </a:rPr>
              <a:t>, </a:t>
            </a:r>
            <a:r>
              <a:rPr lang="en-US" sz="2200">
                <a:solidFill>
                  <a:srgbClr val="B5CEA8"/>
                </a:solidFill>
                <a:latin typeface="Consolas" panose="020B0609020204030204" pitchFamily="49" charset="0"/>
              </a:rPr>
              <a:t>0</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cpu</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numpy</a:t>
            </a:r>
            <a:r>
              <a:rPr lang="en-US" sz="2200">
                <a:solidFill>
                  <a:srgbClr val="CCCCCC"/>
                </a:solidFill>
                <a:latin typeface="Consolas" panose="020B0609020204030204" pitchFamily="49" charset="0"/>
              </a:rPr>
              <a:t>())  </a:t>
            </a:r>
          </a:p>
          <a:p>
            <a:pPr marL="0" indent="0">
              <a:buFont typeface="Arial" panose="020B0604020202020204" pitchFamily="34" charset="0"/>
              <a:buNone/>
            </a:pPr>
            <a:r>
              <a:rPr lang="en-US" sz="2200">
                <a:solidFill>
                  <a:srgbClr val="4EC9B0"/>
                </a:solidFill>
                <a:latin typeface="Consolas" panose="020B0609020204030204" pitchFamily="49" charset="0"/>
              </a:rPr>
              <a:t>plt</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title</a:t>
            </a:r>
            <a:r>
              <a:rPr lang="en-US" sz="2200">
                <a:solidFill>
                  <a:srgbClr val="CCCCCC"/>
                </a:solidFill>
                <a:latin typeface="Consolas" panose="020B0609020204030204" pitchFamily="49" charset="0"/>
              </a:rPr>
              <a:t>(</a:t>
            </a:r>
            <a:r>
              <a:rPr lang="en-US" sz="2200">
                <a:solidFill>
                  <a:srgbClr val="CE9178"/>
                </a:solidFill>
                <a:latin typeface="Consolas" panose="020B0609020204030204" pitchFamily="49" charset="0"/>
              </a:rPr>
              <a:t>'Image 0'</a:t>
            </a:r>
            <a:r>
              <a:rPr lang="en-US" sz="2200">
                <a:solidFill>
                  <a:srgbClr val="CCCCCC"/>
                </a:solidFill>
                <a:latin typeface="Consolas" panose="020B0609020204030204" pitchFamily="49" charset="0"/>
              </a:rPr>
              <a:t>)</a:t>
            </a:r>
          </a:p>
          <a:p>
            <a:pPr marL="0" indent="0">
              <a:buFont typeface="Arial" panose="020B0604020202020204" pitchFamily="34" charset="0"/>
              <a:buNone/>
            </a:pPr>
            <a:r>
              <a:rPr lang="en-US" sz="2200">
                <a:solidFill>
                  <a:srgbClr val="4EC9B0"/>
                </a:solidFill>
                <a:latin typeface="Consolas" panose="020B0609020204030204" pitchFamily="49" charset="0"/>
              </a:rPr>
              <a:t>plt</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subplot</a:t>
            </a:r>
            <a:r>
              <a:rPr lang="en-US" sz="2200">
                <a:solidFill>
                  <a:srgbClr val="CCCCCC"/>
                </a:solidFill>
                <a:latin typeface="Consolas" panose="020B0609020204030204" pitchFamily="49" charset="0"/>
              </a:rPr>
              <a:t>(</a:t>
            </a:r>
            <a:r>
              <a:rPr lang="en-US" sz="2200">
                <a:solidFill>
                  <a:srgbClr val="B5CEA8"/>
                </a:solidFill>
                <a:latin typeface="Consolas" panose="020B0609020204030204" pitchFamily="49" charset="0"/>
              </a:rPr>
              <a:t>1</a:t>
            </a:r>
            <a:r>
              <a:rPr lang="en-US" sz="2200">
                <a:solidFill>
                  <a:srgbClr val="CCCCCC"/>
                </a:solidFill>
                <a:latin typeface="Consolas" panose="020B0609020204030204" pitchFamily="49" charset="0"/>
              </a:rPr>
              <a:t>, </a:t>
            </a:r>
            <a:r>
              <a:rPr lang="en-US" sz="2200">
                <a:solidFill>
                  <a:srgbClr val="B5CEA8"/>
                </a:solidFill>
                <a:latin typeface="Consolas" panose="020B0609020204030204" pitchFamily="49" charset="0"/>
              </a:rPr>
              <a:t>2</a:t>
            </a:r>
            <a:r>
              <a:rPr lang="en-US" sz="2200">
                <a:solidFill>
                  <a:srgbClr val="CCCCCC"/>
                </a:solidFill>
                <a:latin typeface="Consolas" panose="020B0609020204030204" pitchFamily="49" charset="0"/>
              </a:rPr>
              <a:t>, </a:t>
            </a:r>
            <a:r>
              <a:rPr lang="en-US" sz="2200">
                <a:solidFill>
                  <a:srgbClr val="B5CEA8"/>
                </a:solidFill>
                <a:latin typeface="Consolas" panose="020B0609020204030204" pitchFamily="49" charset="0"/>
              </a:rPr>
              <a:t>2</a:t>
            </a:r>
            <a:r>
              <a:rPr lang="en-US" sz="2200">
                <a:solidFill>
                  <a:srgbClr val="CCCCCC"/>
                </a:solidFill>
                <a:latin typeface="Consolas" panose="020B0609020204030204" pitchFamily="49" charset="0"/>
              </a:rPr>
              <a:t>)</a:t>
            </a:r>
          </a:p>
          <a:p>
            <a:pPr marL="0" indent="0">
              <a:buFont typeface="Arial" panose="020B0604020202020204" pitchFamily="34" charset="0"/>
              <a:buNone/>
            </a:pPr>
            <a:r>
              <a:rPr lang="en-US" sz="2200">
                <a:solidFill>
                  <a:srgbClr val="4EC9B0"/>
                </a:solidFill>
                <a:latin typeface="Consolas" panose="020B0609020204030204" pitchFamily="49" charset="0"/>
              </a:rPr>
              <a:t>plt</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imshow</a:t>
            </a:r>
            <a:r>
              <a:rPr lang="en-US" sz="2200">
                <a:solidFill>
                  <a:srgbClr val="CCCCCC"/>
                </a:solidFill>
                <a:latin typeface="Consolas" panose="020B0609020204030204" pitchFamily="49" charset="0"/>
              </a:rPr>
              <a:t>(</a:t>
            </a:r>
            <a:r>
              <a:rPr lang="en-US" sz="2200">
                <a:solidFill>
                  <a:srgbClr val="9CDCFE"/>
                </a:solidFill>
                <a:latin typeface="Consolas" panose="020B0609020204030204" pitchFamily="49" charset="0"/>
              </a:rPr>
              <a:t>image1</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permute</a:t>
            </a:r>
            <a:r>
              <a:rPr lang="en-US" sz="2200">
                <a:solidFill>
                  <a:srgbClr val="CCCCCC"/>
                </a:solidFill>
                <a:latin typeface="Consolas" panose="020B0609020204030204" pitchFamily="49" charset="0"/>
              </a:rPr>
              <a:t>(</a:t>
            </a:r>
            <a:r>
              <a:rPr lang="en-US" sz="2200">
                <a:solidFill>
                  <a:srgbClr val="B5CEA8"/>
                </a:solidFill>
                <a:latin typeface="Consolas" panose="020B0609020204030204" pitchFamily="49" charset="0"/>
              </a:rPr>
              <a:t>1</a:t>
            </a:r>
            <a:r>
              <a:rPr lang="en-US" sz="2200">
                <a:solidFill>
                  <a:srgbClr val="CCCCCC"/>
                </a:solidFill>
                <a:latin typeface="Consolas" panose="020B0609020204030204" pitchFamily="49" charset="0"/>
              </a:rPr>
              <a:t>, </a:t>
            </a:r>
            <a:r>
              <a:rPr lang="en-US" sz="2200">
                <a:solidFill>
                  <a:srgbClr val="B5CEA8"/>
                </a:solidFill>
                <a:latin typeface="Consolas" panose="020B0609020204030204" pitchFamily="49" charset="0"/>
              </a:rPr>
              <a:t>2</a:t>
            </a:r>
            <a:r>
              <a:rPr lang="en-US" sz="2200">
                <a:solidFill>
                  <a:srgbClr val="CCCCCC"/>
                </a:solidFill>
                <a:latin typeface="Consolas" panose="020B0609020204030204" pitchFamily="49" charset="0"/>
              </a:rPr>
              <a:t>, </a:t>
            </a:r>
            <a:r>
              <a:rPr lang="en-US" sz="2200">
                <a:solidFill>
                  <a:srgbClr val="B5CEA8"/>
                </a:solidFill>
                <a:latin typeface="Consolas" panose="020B0609020204030204" pitchFamily="49" charset="0"/>
              </a:rPr>
              <a:t>0</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cpu</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numpy</a:t>
            </a:r>
            <a:r>
              <a:rPr lang="en-US" sz="2200">
                <a:solidFill>
                  <a:srgbClr val="CCCCCC"/>
                </a:solidFill>
                <a:latin typeface="Consolas" panose="020B0609020204030204" pitchFamily="49" charset="0"/>
              </a:rPr>
              <a:t>())</a:t>
            </a:r>
          </a:p>
          <a:p>
            <a:pPr marL="0" indent="0">
              <a:buFont typeface="Arial" panose="020B0604020202020204" pitchFamily="34" charset="0"/>
              <a:buNone/>
            </a:pPr>
            <a:r>
              <a:rPr lang="en-US" sz="2200">
                <a:solidFill>
                  <a:srgbClr val="4EC9B0"/>
                </a:solidFill>
                <a:latin typeface="Consolas" panose="020B0609020204030204" pitchFamily="49" charset="0"/>
              </a:rPr>
              <a:t>plt</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title</a:t>
            </a:r>
            <a:r>
              <a:rPr lang="en-US" sz="2200">
                <a:solidFill>
                  <a:srgbClr val="CCCCCC"/>
                </a:solidFill>
                <a:latin typeface="Consolas" panose="020B0609020204030204" pitchFamily="49" charset="0"/>
              </a:rPr>
              <a:t>(</a:t>
            </a:r>
            <a:r>
              <a:rPr lang="en-US" sz="2200">
                <a:solidFill>
                  <a:srgbClr val="CE9178"/>
                </a:solidFill>
                <a:latin typeface="Consolas" panose="020B0609020204030204" pitchFamily="49" charset="0"/>
              </a:rPr>
              <a:t>'Image 1'</a:t>
            </a:r>
            <a:r>
              <a:rPr lang="en-US" sz="2200">
                <a:solidFill>
                  <a:srgbClr val="CCCCCC"/>
                </a:solidFill>
                <a:latin typeface="Consolas" panose="020B0609020204030204" pitchFamily="49" charset="0"/>
              </a:rPr>
              <a:t>)</a:t>
            </a:r>
          </a:p>
          <a:p>
            <a:pPr marL="0" indent="0">
              <a:buFont typeface="Arial" panose="020B0604020202020204" pitchFamily="34" charset="0"/>
              <a:buNone/>
            </a:pPr>
            <a:r>
              <a:rPr lang="en-US" sz="2200">
                <a:solidFill>
                  <a:srgbClr val="4EC9B0"/>
                </a:solidFill>
                <a:latin typeface="Consolas" panose="020B0609020204030204" pitchFamily="49" charset="0"/>
              </a:rPr>
              <a:t>plt</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savefig</a:t>
            </a:r>
            <a:r>
              <a:rPr lang="en-US" sz="2200">
                <a:solidFill>
                  <a:srgbClr val="CCCCCC"/>
                </a:solidFill>
                <a:latin typeface="Consolas" panose="020B0609020204030204" pitchFamily="49" charset="0"/>
              </a:rPr>
              <a:t>(</a:t>
            </a:r>
            <a:r>
              <a:rPr lang="en-US" sz="2200">
                <a:solidFill>
                  <a:srgbClr val="CE9178"/>
                </a:solidFill>
                <a:latin typeface="Consolas" panose="020B0609020204030204" pitchFamily="49" charset="0"/>
              </a:rPr>
              <a:t>"assets/images/loaded_images.png"</a:t>
            </a:r>
            <a:r>
              <a:rPr lang="en-US" sz="2200">
                <a:solidFill>
                  <a:srgbClr val="CCCCCC"/>
                </a:solidFill>
                <a:latin typeface="Consolas" panose="020B0609020204030204" pitchFamily="49" charset="0"/>
              </a:rPr>
              <a:t>)</a:t>
            </a:r>
          </a:p>
          <a:p>
            <a:pPr marL="0" indent="0">
              <a:buFont typeface="Arial" panose="020B0604020202020204" pitchFamily="34" charset="0"/>
              <a:buNone/>
            </a:pPr>
            <a:r>
              <a:rPr lang="en-US" sz="2200">
                <a:solidFill>
                  <a:srgbClr val="4EC9B0"/>
                </a:solidFill>
                <a:latin typeface="Consolas" panose="020B0609020204030204" pitchFamily="49" charset="0"/>
              </a:rPr>
              <a:t>plt</a:t>
            </a:r>
            <a:r>
              <a:rPr lang="en-US" sz="2200">
                <a:solidFill>
                  <a:srgbClr val="CCCCCC"/>
                </a:solidFill>
                <a:latin typeface="Consolas" panose="020B0609020204030204" pitchFamily="49" charset="0"/>
              </a:rPr>
              <a:t>.</a:t>
            </a:r>
            <a:r>
              <a:rPr lang="en-US" sz="2200">
                <a:solidFill>
                  <a:srgbClr val="DCDCAA"/>
                </a:solidFill>
                <a:latin typeface="Consolas" panose="020B0609020204030204" pitchFamily="49" charset="0"/>
              </a:rPr>
              <a:t>show</a:t>
            </a:r>
            <a:r>
              <a:rPr lang="en-US" sz="2200">
                <a:solidFill>
                  <a:srgbClr val="CCCCCC"/>
                </a:solidFill>
                <a:latin typeface="Consolas" panose="020B0609020204030204" pitchFamily="49" charset="0"/>
              </a:rPr>
              <a:t>()</a:t>
            </a:r>
          </a:p>
          <a:p>
            <a:pPr marL="0" indent="0">
              <a:buFont typeface="Arial" panose="020B0604020202020204" pitchFamily="34" charset="0"/>
              <a:buNone/>
            </a:pPr>
            <a:br>
              <a:rPr lang="en-US" sz="2200">
                <a:solidFill>
                  <a:srgbClr val="CCCCCC"/>
                </a:solidFill>
                <a:latin typeface="Consolas" panose="020B0609020204030204" pitchFamily="49" charset="0"/>
              </a:rPr>
            </a:br>
            <a:r>
              <a:rPr lang="en-US" sz="2200">
                <a:solidFill>
                  <a:srgbClr val="6A9955"/>
                </a:solidFill>
                <a:latin typeface="Consolas" panose="020B0609020204030204" pitchFamily="49" charset="0"/>
              </a:rPr>
              <a:t># viz2d.plot_images([image0, image1])</a:t>
            </a:r>
            <a:endParaRPr lang="en-US" sz="2200">
              <a:solidFill>
                <a:srgbClr val="CCCCCC"/>
              </a:solidFill>
              <a:latin typeface="Consolas" panose="020B0609020204030204" pitchFamily="49" charset="0"/>
            </a:endParaRPr>
          </a:p>
          <a:p>
            <a:endParaRPr lang="en-US" dirty="0"/>
          </a:p>
        </p:txBody>
      </p:sp>
    </p:spTree>
    <p:extLst>
      <p:ext uri="{BB962C8B-B14F-4D97-AF65-F5344CB8AC3E}">
        <p14:creationId xmlns:p14="http://schemas.microsoft.com/office/powerpoint/2010/main" val="33110660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64C341-6B44-44B0-F563-FF687423CA20}"/>
              </a:ext>
            </a:extLst>
          </p:cNvPr>
          <p:cNvSpPr>
            <a:spLocks noGrp="1"/>
          </p:cNvSpPr>
          <p:nvPr>
            <p:ph type="title"/>
          </p:nvPr>
        </p:nvSpPr>
        <p:spPr>
          <a:xfrm>
            <a:off x="838200" y="365125"/>
            <a:ext cx="10515600" cy="1325563"/>
          </a:xfrm>
        </p:spPr>
        <p:txBody>
          <a:bodyPr>
            <a:normAutofit/>
          </a:bodyPr>
          <a:lstStyle/>
          <a:p>
            <a:r>
              <a:rPr lang="en-US" sz="5400"/>
              <a:t>Use SuperPoint</a:t>
            </a:r>
            <a:endParaRPr lang="en-US" sz="5400" b="1"/>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3A576F7-1B62-2FF6-773C-9F37B17B05C1}"/>
              </a:ext>
            </a:extLst>
          </p:cNvPr>
          <p:cNvSpPr>
            <a:spLocks noGrp="1"/>
          </p:cNvSpPr>
          <p:nvPr>
            <p:ph idx="1"/>
          </p:nvPr>
        </p:nvSpPr>
        <p:spPr>
          <a:xfrm>
            <a:off x="838200" y="1929384"/>
            <a:ext cx="10515600" cy="4251960"/>
          </a:xfrm>
        </p:spPr>
        <p:txBody>
          <a:bodyPr>
            <a:normAutofit/>
          </a:bodyPr>
          <a:lstStyle/>
          <a:p>
            <a:pPr marL="0" indent="0">
              <a:buNone/>
            </a:pPr>
            <a:r>
              <a:rPr lang="en-US" sz="2200" b="0">
                <a:effectLst/>
                <a:latin typeface="Consolas" panose="020B0609020204030204" pitchFamily="49" charset="0"/>
              </a:rPr>
              <a:t># Extract features from both images</a:t>
            </a:r>
          </a:p>
          <a:p>
            <a:pPr marL="0" indent="0">
              <a:buNone/>
            </a:pPr>
            <a:r>
              <a:rPr lang="en-US" sz="2200" b="0">
                <a:effectLst/>
                <a:latin typeface="Consolas" panose="020B0609020204030204" pitchFamily="49" charset="0"/>
              </a:rPr>
              <a:t># Both the neural network and the input data needs to be in the same device</a:t>
            </a:r>
          </a:p>
          <a:p>
            <a:pPr marL="0" indent="0">
              <a:buNone/>
            </a:pPr>
            <a:r>
              <a:rPr lang="en-US" sz="2200" b="0">
                <a:effectLst/>
                <a:latin typeface="Consolas" panose="020B0609020204030204" pitchFamily="49" charset="0"/>
              </a:rPr>
              <a:t>feats0 = extractor.extract(image0.to(device)) </a:t>
            </a:r>
          </a:p>
          <a:p>
            <a:pPr marL="0" indent="0">
              <a:buNone/>
            </a:pPr>
            <a:r>
              <a:rPr lang="en-US" sz="2200" b="0">
                <a:effectLst/>
                <a:latin typeface="Consolas" panose="020B0609020204030204" pitchFamily="49" charset="0"/>
              </a:rPr>
              <a:t>feats1 = extractor.extract(image1.to(device))</a:t>
            </a:r>
          </a:p>
          <a:p>
            <a:endParaRPr lang="en-US" sz="2200"/>
          </a:p>
        </p:txBody>
      </p:sp>
      <p:sp>
        <p:nvSpPr>
          <p:cNvPr id="5" name="Content Placeholder 2">
            <a:extLst>
              <a:ext uri="{FF2B5EF4-FFF2-40B4-BE49-F238E27FC236}">
                <a16:creationId xmlns:a16="http://schemas.microsoft.com/office/drawing/2014/main" id="{CDBBAD95-11BD-709A-3359-A9B4CF316CCD}"/>
              </a:ext>
            </a:extLst>
          </p:cNvPr>
          <p:cNvSpPr txBox="1">
            <a:spLocks/>
          </p:cNvSpPr>
          <p:nvPr/>
        </p:nvSpPr>
        <p:spPr>
          <a:xfrm>
            <a:off x="838200" y="1825625"/>
            <a:ext cx="10515600" cy="4351338"/>
          </a:xfrm>
          <a:prstGeom prst="rect">
            <a:avLst/>
          </a:prstGeom>
          <a:solidFill>
            <a:schemeClr val="tx1"/>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a:solidFill>
                  <a:srgbClr val="6A9955"/>
                </a:solidFill>
                <a:latin typeface="Consolas" panose="020B0609020204030204" pitchFamily="49" charset="0"/>
              </a:rPr>
              <a:t># Extract features from both images</a:t>
            </a: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6A9955"/>
                </a:solidFill>
                <a:latin typeface="Consolas" panose="020B0609020204030204" pitchFamily="49" charset="0"/>
              </a:rPr>
              <a:t># Both the neural network and the input data needs to be in the same device</a:t>
            </a: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9CDCFE"/>
                </a:solidFill>
                <a:latin typeface="Consolas" panose="020B0609020204030204" pitchFamily="49" charset="0"/>
              </a:rPr>
              <a:t>feats0</a:t>
            </a:r>
            <a:r>
              <a:rPr lang="en-US" sz="2000">
                <a:solidFill>
                  <a:srgbClr val="CCCCCC"/>
                </a:solidFill>
                <a:latin typeface="Consolas" panose="020B0609020204030204" pitchFamily="49" charset="0"/>
              </a:rPr>
              <a:t> </a:t>
            </a:r>
            <a:r>
              <a:rPr lang="en-US" sz="2000">
                <a:solidFill>
                  <a:srgbClr val="D4D4D4"/>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extractor</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extract</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image0</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to</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device</a:t>
            </a:r>
            <a:r>
              <a:rPr lang="en-US" sz="2000">
                <a:solidFill>
                  <a:srgbClr val="CCCCCC"/>
                </a:solidFill>
                <a:latin typeface="Consolas" panose="020B0609020204030204" pitchFamily="49" charset="0"/>
              </a:rPr>
              <a:t>)) </a:t>
            </a:r>
          </a:p>
          <a:p>
            <a:pPr marL="0" indent="0">
              <a:buFont typeface="Arial" panose="020B0604020202020204" pitchFamily="34" charset="0"/>
              <a:buNone/>
            </a:pPr>
            <a:r>
              <a:rPr lang="en-US" sz="2000">
                <a:solidFill>
                  <a:srgbClr val="9CDCFE"/>
                </a:solidFill>
                <a:latin typeface="Consolas" panose="020B0609020204030204" pitchFamily="49" charset="0"/>
              </a:rPr>
              <a:t>feats1</a:t>
            </a:r>
            <a:r>
              <a:rPr lang="en-US" sz="2000">
                <a:solidFill>
                  <a:srgbClr val="CCCCCC"/>
                </a:solidFill>
                <a:latin typeface="Consolas" panose="020B0609020204030204" pitchFamily="49" charset="0"/>
              </a:rPr>
              <a:t> </a:t>
            </a:r>
            <a:r>
              <a:rPr lang="en-US" sz="2000">
                <a:solidFill>
                  <a:srgbClr val="D4D4D4"/>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extractor</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extract</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image1</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to</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device</a:t>
            </a:r>
            <a:r>
              <a:rPr lang="en-US" sz="2000">
                <a:solidFill>
                  <a:srgbClr val="CCCCCC"/>
                </a:solidFill>
                <a:latin typeface="Consolas" panose="020B0609020204030204" pitchFamily="49" charset="0"/>
              </a:rPr>
              <a:t>))</a:t>
            </a:r>
          </a:p>
          <a:p>
            <a:endParaRPr lang="en-US" dirty="0"/>
          </a:p>
        </p:txBody>
      </p:sp>
    </p:spTree>
    <p:extLst>
      <p:ext uri="{BB962C8B-B14F-4D97-AF65-F5344CB8AC3E}">
        <p14:creationId xmlns:p14="http://schemas.microsoft.com/office/powerpoint/2010/main" val="18463097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64C341-6B44-44B0-F563-FF687423CA20}"/>
              </a:ext>
            </a:extLst>
          </p:cNvPr>
          <p:cNvSpPr>
            <a:spLocks noGrp="1"/>
          </p:cNvSpPr>
          <p:nvPr>
            <p:ph type="title"/>
          </p:nvPr>
        </p:nvSpPr>
        <p:spPr>
          <a:xfrm>
            <a:off x="838200" y="365125"/>
            <a:ext cx="10515600" cy="1325563"/>
          </a:xfrm>
        </p:spPr>
        <p:txBody>
          <a:bodyPr>
            <a:normAutofit/>
          </a:bodyPr>
          <a:lstStyle/>
          <a:p>
            <a:r>
              <a:rPr lang="en-US" sz="5400"/>
              <a:t>Use LightGlue</a:t>
            </a:r>
            <a:endParaRPr lang="en-US" sz="5400" b="1"/>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3A576F7-1B62-2FF6-773C-9F37B17B05C1}"/>
              </a:ext>
            </a:extLst>
          </p:cNvPr>
          <p:cNvSpPr>
            <a:spLocks noGrp="1"/>
          </p:cNvSpPr>
          <p:nvPr>
            <p:ph idx="1"/>
          </p:nvPr>
        </p:nvSpPr>
        <p:spPr>
          <a:xfrm>
            <a:off x="838200" y="1929384"/>
            <a:ext cx="10515600" cy="4251960"/>
          </a:xfrm>
        </p:spPr>
        <p:txBody>
          <a:bodyPr>
            <a:normAutofit/>
          </a:bodyPr>
          <a:lstStyle/>
          <a:p>
            <a:pPr marL="0" indent="0">
              <a:buNone/>
            </a:pPr>
            <a:r>
              <a:rPr lang="en-US" sz="1500" b="0">
                <a:effectLst/>
                <a:latin typeface="Consolas" panose="020B0609020204030204" pitchFamily="49" charset="0"/>
              </a:rPr>
              <a:t># This is lightglue matching the features</a:t>
            </a:r>
          </a:p>
          <a:p>
            <a:pPr marL="0" indent="0">
              <a:buNone/>
            </a:pPr>
            <a:r>
              <a:rPr lang="en-US" sz="1500" b="0">
                <a:effectLst/>
                <a:latin typeface="Consolas" panose="020B0609020204030204" pitchFamily="49" charset="0"/>
              </a:rPr>
              <a:t>matches01 = matcher({"image0": feats0, "image1": feats1}) </a:t>
            </a:r>
          </a:p>
          <a:p>
            <a:pPr marL="0" indent="0">
              <a:buNone/>
            </a:pPr>
            <a:endParaRPr lang="en-US" sz="1500" b="0">
              <a:effectLst/>
              <a:latin typeface="Consolas" panose="020B0609020204030204" pitchFamily="49" charset="0"/>
            </a:endParaRPr>
          </a:p>
          <a:p>
            <a:pPr marL="0" indent="0">
              <a:buNone/>
            </a:pPr>
            <a:r>
              <a:rPr lang="en-US" sz="1500" b="0">
                <a:effectLst/>
                <a:latin typeface="Consolas" panose="020B0609020204030204" pitchFamily="49" charset="0"/>
              </a:rPr>
              <a:t># Remove batch dimension [1, C, H, W] into [C, H, W]</a:t>
            </a:r>
            <a:endParaRPr lang="en-US" sz="1500">
              <a:latin typeface="Consolas" panose="020B0609020204030204" pitchFamily="49" charset="0"/>
            </a:endParaRPr>
          </a:p>
          <a:p>
            <a:pPr marL="0" indent="0">
              <a:buNone/>
            </a:pPr>
            <a:r>
              <a:rPr lang="en-US" sz="1500" b="0">
                <a:effectLst/>
                <a:latin typeface="Consolas" panose="020B0609020204030204" pitchFamily="49" charset="0"/>
              </a:rPr>
              <a:t>feats0, feats1, matches01 = [rbd(x) for x in [feats0, feats1, matches01]]</a:t>
            </a:r>
          </a:p>
          <a:p>
            <a:pPr marL="0" indent="0">
              <a:buNone/>
            </a:pPr>
            <a:br>
              <a:rPr lang="en-US" sz="1500" b="0">
                <a:effectLst/>
                <a:latin typeface="Consolas" panose="020B0609020204030204" pitchFamily="49" charset="0"/>
              </a:rPr>
            </a:br>
            <a:r>
              <a:rPr lang="en-US" sz="1500" b="0">
                <a:effectLst/>
                <a:latin typeface="Consolas" panose="020B0609020204030204" pitchFamily="49" charset="0"/>
              </a:rPr>
              <a:t># Extract keypoints and matches</a:t>
            </a:r>
          </a:p>
          <a:p>
            <a:pPr marL="0" indent="0">
              <a:buNone/>
            </a:pPr>
            <a:r>
              <a:rPr lang="en-US" sz="1500" b="0">
                <a:effectLst/>
                <a:latin typeface="Consolas" panose="020B0609020204030204" pitchFamily="49" charset="0"/>
              </a:rPr>
              <a:t>kpts0, kpts1, matches = feats0["keypoints"], feats1["keypoints"], matches01["matches"]</a:t>
            </a:r>
          </a:p>
          <a:p>
            <a:pPr marL="0" indent="0">
              <a:buNone/>
            </a:pPr>
            <a:endParaRPr lang="en-US" sz="1500" b="0">
              <a:effectLst/>
              <a:latin typeface="Consolas" panose="020B0609020204030204" pitchFamily="49" charset="0"/>
            </a:endParaRPr>
          </a:p>
          <a:p>
            <a:pPr marL="0" indent="0">
              <a:buNone/>
            </a:pPr>
            <a:r>
              <a:rPr lang="en-US" sz="1500" b="0">
                <a:effectLst/>
                <a:latin typeface="Consolas" panose="020B0609020204030204" pitchFamily="49" charset="0"/>
              </a:rPr>
              <a:t># slices the first column of the matches array and retrieve the coordinates of the keypoint </a:t>
            </a:r>
          </a:p>
          <a:p>
            <a:pPr marL="0" indent="0">
              <a:buNone/>
            </a:pPr>
            <a:r>
              <a:rPr lang="en-US" sz="1500" b="0">
                <a:effectLst/>
                <a:latin typeface="Consolas" panose="020B0609020204030204" pitchFamily="49" charset="0"/>
              </a:rPr>
              <a:t>m_kpts0, m_kpts1 = kpts0[matches[..., 0]], kpts1[matches[..., 1]]</a:t>
            </a:r>
            <a:br>
              <a:rPr lang="en-US" sz="1500" b="0">
                <a:effectLst/>
                <a:latin typeface="Consolas" panose="020B0609020204030204" pitchFamily="49" charset="0"/>
              </a:rPr>
            </a:br>
            <a:endParaRPr lang="en-US" sz="1500" b="0">
              <a:effectLst/>
              <a:latin typeface="Consolas" panose="020B0609020204030204" pitchFamily="49" charset="0"/>
            </a:endParaRPr>
          </a:p>
          <a:p>
            <a:endParaRPr lang="en-US" sz="1500"/>
          </a:p>
        </p:txBody>
      </p:sp>
      <p:sp>
        <p:nvSpPr>
          <p:cNvPr id="6" name="Content Placeholder 2">
            <a:extLst>
              <a:ext uri="{FF2B5EF4-FFF2-40B4-BE49-F238E27FC236}">
                <a16:creationId xmlns:a16="http://schemas.microsoft.com/office/drawing/2014/main" id="{D35BCC81-B805-8C6D-AA85-9115403D349F}"/>
              </a:ext>
            </a:extLst>
          </p:cNvPr>
          <p:cNvSpPr txBox="1">
            <a:spLocks/>
          </p:cNvSpPr>
          <p:nvPr/>
        </p:nvSpPr>
        <p:spPr>
          <a:xfrm>
            <a:off x="548409" y="1807152"/>
            <a:ext cx="11095182" cy="4351338"/>
          </a:xfrm>
          <a:prstGeom prst="rect">
            <a:avLst/>
          </a:prstGeom>
          <a:solidFill>
            <a:schemeClr val="tx1"/>
          </a:solid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a:solidFill>
                  <a:srgbClr val="6A9955"/>
                </a:solidFill>
                <a:latin typeface="Consolas" panose="020B0609020204030204" pitchFamily="49" charset="0"/>
              </a:rPr>
              <a:t># This is </a:t>
            </a:r>
            <a:r>
              <a:rPr lang="en-US" sz="1800" dirty="0" err="1">
                <a:solidFill>
                  <a:srgbClr val="6A9955"/>
                </a:solidFill>
                <a:latin typeface="Consolas" panose="020B0609020204030204" pitchFamily="49" charset="0"/>
              </a:rPr>
              <a:t>lightglue</a:t>
            </a:r>
            <a:r>
              <a:rPr lang="en-US" sz="1800" dirty="0">
                <a:solidFill>
                  <a:srgbClr val="6A9955"/>
                </a:solidFill>
                <a:latin typeface="Consolas" panose="020B0609020204030204" pitchFamily="49" charset="0"/>
              </a:rPr>
              <a:t> matching the features</a:t>
            </a:r>
            <a:endParaRPr lang="en-US" sz="1800" dirty="0">
              <a:solidFill>
                <a:srgbClr val="CCCCCC"/>
              </a:solidFill>
              <a:latin typeface="Consolas" panose="020B0609020204030204" pitchFamily="49" charset="0"/>
            </a:endParaRPr>
          </a:p>
          <a:p>
            <a:pPr marL="0" indent="0">
              <a:buFont typeface="Arial" panose="020B0604020202020204" pitchFamily="34" charset="0"/>
              <a:buNone/>
            </a:pPr>
            <a:r>
              <a:rPr lang="en-US" sz="1800" dirty="0">
                <a:solidFill>
                  <a:srgbClr val="9CDCFE"/>
                </a:solidFill>
                <a:latin typeface="Consolas" panose="020B0609020204030204" pitchFamily="49" charset="0"/>
              </a:rPr>
              <a:t>matches01</a:t>
            </a:r>
            <a:r>
              <a:rPr lang="en-US" sz="1800" dirty="0">
                <a:solidFill>
                  <a:srgbClr val="CCCCCC"/>
                </a:solidFill>
                <a:latin typeface="Consolas" panose="020B0609020204030204" pitchFamily="49" charset="0"/>
              </a:rPr>
              <a:t> </a:t>
            </a:r>
            <a:r>
              <a:rPr lang="en-US" sz="1800" dirty="0">
                <a:solidFill>
                  <a:srgbClr val="D4D4D4"/>
                </a:solidFill>
                <a:latin typeface="Consolas" panose="020B0609020204030204" pitchFamily="49" charset="0"/>
              </a:rPr>
              <a:t>=</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matcher</a:t>
            </a:r>
            <a:r>
              <a:rPr lang="en-US" sz="1800" dirty="0">
                <a:solidFill>
                  <a:srgbClr val="CCCCCC"/>
                </a:solidFill>
                <a:latin typeface="Consolas" panose="020B0609020204030204" pitchFamily="49" charset="0"/>
              </a:rPr>
              <a:t>({</a:t>
            </a:r>
            <a:r>
              <a:rPr lang="en-US" sz="1800" dirty="0">
                <a:solidFill>
                  <a:srgbClr val="CE9178"/>
                </a:solidFill>
                <a:latin typeface="Consolas" panose="020B0609020204030204" pitchFamily="49" charset="0"/>
              </a:rPr>
              <a:t>"image0"</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feats0</a:t>
            </a:r>
            <a:r>
              <a:rPr lang="en-US" sz="1800" dirty="0">
                <a:solidFill>
                  <a:srgbClr val="CCCCCC"/>
                </a:solidFill>
                <a:latin typeface="Consolas" panose="020B0609020204030204" pitchFamily="49" charset="0"/>
              </a:rPr>
              <a:t>, </a:t>
            </a:r>
            <a:r>
              <a:rPr lang="en-US" sz="1800" dirty="0">
                <a:solidFill>
                  <a:srgbClr val="CE9178"/>
                </a:solidFill>
                <a:latin typeface="Consolas" panose="020B0609020204030204" pitchFamily="49" charset="0"/>
              </a:rPr>
              <a:t>"image1"</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feats1</a:t>
            </a:r>
            <a:r>
              <a:rPr lang="en-US" sz="1800" dirty="0">
                <a:solidFill>
                  <a:srgbClr val="CCCCCC"/>
                </a:solidFill>
                <a:latin typeface="Consolas" panose="020B0609020204030204" pitchFamily="49" charset="0"/>
              </a:rPr>
              <a:t>}) </a:t>
            </a:r>
          </a:p>
          <a:p>
            <a:pPr marL="0" indent="0">
              <a:buFont typeface="Arial" panose="020B0604020202020204" pitchFamily="34" charset="0"/>
              <a:buNone/>
            </a:pPr>
            <a:endParaRPr lang="en-US" sz="1800" dirty="0">
              <a:solidFill>
                <a:srgbClr val="CCCCCC"/>
              </a:solidFill>
              <a:latin typeface="Consolas" panose="020B0609020204030204" pitchFamily="49" charset="0"/>
            </a:endParaRPr>
          </a:p>
          <a:p>
            <a:pPr marL="0" indent="0">
              <a:buFont typeface="Arial" panose="020B0604020202020204" pitchFamily="34" charset="0"/>
              <a:buNone/>
            </a:pPr>
            <a:r>
              <a:rPr lang="en-US" sz="1800" dirty="0">
                <a:solidFill>
                  <a:srgbClr val="6A9955"/>
                </a:solidFill>
                <a:latin typeface="Consolas" panose="020B0609020204030204" pitchFamily="49" charset="0"/>
              </a:rPr>
              <a:t># Remove batch dimension [1, C, H, W] into [C, H, W]</a:t>
            </a:r>
            <a:endParaRPr lang="en-US" sz="1800" dirty="0">
              <a:solidFill>
                <a:srgbClr val="CCCCCC"/>
              </a:solidFill>
              <a:latin typeface="Consolas" panose="020B0609020204030204" pitchFamily="49" charset="0"/>
            </a:endParaRPr>
          </a:p>
          <a:p>
            <a:pPr marL="0" indent="0">
              <a:buFont typeface="Arial" panose="020B0604020202020204" pitchFamily="34" charset="0"/>
              <a:buNone/>
            </a:pPr>
            <a:r>
              <a:rPr lang="en-US" sz="1800" dirty="0">
                <a:solidFill>
                  <a:srgbClr val="9CDCFE"/>
                </a:solidFill>
                <a:latin typeface="Consolas" panose="020B0609020204030204" pitchFamily="49" charset="0"/>
              </a:rPr>
              <a:t>feats0</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feats1</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matches01</a:t>
            </a:r>
            <a:r>
              <a:rPr lang="en-US" sz="1800" dirty="0">
                <a:solidFill>
                  <a:srgbClr val="CCCCCC"/>
                </a:solidFill>
                <a:latin typeface="Consolas" panose="020B0609020204030204" pitchFamily="49" charset="0"/>
              </a:rPr>
              <a:t> </a:t>
            </a:r>
            <a:r>
              <a:rPr lang="en-US" sz="1800" dirty="0">
                <a:solidFill>
                  <a:srgbClr val="D4D4D4"/>
                </a:solidFill>
                <a:latin typeface="Consolas" panose="020B0609020204030204" pitchFamily="49" charset="0"/>
              </a:rPr>
              <a:t>=</a:t>
            </a:r>
            <a:r>
              <a:rPr lang="en-US" sz="1800" dirty="0">
                <a:solidFill>
                  <a:srgbClr val="CCCCCC"/>
                </a:solidFill>
                <a:latin typeface="Consolas" panose="020B0609020204030204" pitchFamily="49" charset="0"/>
              </a:rPr>
              <a:t> [</a:t>
            </a:r>
            <a:r>
              <a:rPr lang="en-US" sz="1800" dirty="0" err="1">
                <a:solidFill>
                  <a:srgbClr val="DCDCAA"/>
                </a:solidFill>
                <a:latin typeface="Consolas" panose="020B0609020204030204" pitchFamily="49" charset="0"/>
              </a:rPr>
              <a:t>rbd</a:t>
            </a:r>
            <a:r>
              <a:rPr lang="en-US" sz="1800" dirty="0">
                <a:solidFill>
                  <a:srgbClr val="CCCCCC"/>
                </a:solidFill>
                <a:latin typeface="Consolas" panose="020B0609020204030204" pitchFamily="49" charset="0"/>
              </a:rPr>
              <a:t>(</a:t>
            </a:r>
            <a:r>
              <a:rPr lang="en-US" sz="1800" dirty="0">
                <a:solidFill>
                  <a:srgbClr val="9CDCFE"/>
                </a:solidFill>
                <a:latin typeface="Consolas" panose="020B0609020204030204" pitchFamily="49" charset="0"/>
              </a:rPr>
              <a:t>x</a:t>
            </a:r>
            <a:r>
              <a:rPr lang="en-US" sz="1800" dirty="0">
                <a:solidFill>
                  <a:srgbClr val="CCCCCC"/>
                </a:solidFill>
                <a:latin typeface="Consolas" panose="020B0609020204030204" pitchFamily="49" charset="0"/>
              </a:rPr>
              <a:t>) </a:t>
            </a:r>
            <a:r>
              <a:rPr lang="en-US" sz="1800" dirty="0">
                <a:solidFill>
                  <a:srgbClr val="C586C0"/>
                </a:solidFill>
                <a:latin typeface="Consolas" panose="020B0609020204030204" pitchFamily="49" charset="0"/>
              </a:rPr>
              <a:t>for</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x</a:t>
            </a:r>
            <a:r>
              <a:rPr lang="en-US" sz="1800" dirty="0">
                <a:solidFill>
                  <a:srgbClr val="CCCCCC"/>
                </a:solidFill>
                <a:latin typeface="Consolas" panose="020B0609020204030204" pitchFamily="49" charset="0"/>
              </a:rPr>
              <a:t> </a:t>
            </a:r>
            <a:r>
              <a:rPr lang="en-US" sz="1800" dirty="0">
                <a:solidFill>
                  <a:srgbClr val="C586C0"/>
                </a:solidFill>
                <a:latin typeface="Consolas" panose="020B0609020204030204" pitchFamily="49" charset="0"/>
              </a:rPr>
              <a:t>in</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feats0</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feats1</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matches01</a:t>
            </a:r>
            <a:r>
              <a:rPr lang="en-US" sz="1800" dirty="0">
                <a:solidFill>
                  <a:srgbClr val="CCCCCC"/>
                </a:solidFill>
                <a:latin typeface="Consolas" panose="020B0609020204030204" pitchFamily="49" charset="0"/>
              </a:rPr>
              <a:t>]]</a:t>
            </a:r>
          </a:p>
          <a:p>
            <a:pPr marL="0" indent="0">
              <a:buFont typeface="Arial" panose="020B0604020202020204" pitchFamily="34" charset="0"/>
              <a:buNone/>
            </a:pPr>
            <a:br>
              <a:rPr lang="en-US" sz="1800" dirty="0">
                <a:solidFill>
                  <a:srgbClr val="CCCCCC"/>
                </a:solidFill>
                <a:latin typeface="Consolas" panose="020B0609020204030204" pitchFamily="49" charset="0"/>
              </a:rPr>
            </a:br>
            <a:r>
              <a:rPr lang="en-US" sz="1800" dirty="0">
                <a:solidFill>
                  <a:srgbClr val="6A9955"/>
                </a:solidFill>
                <a:latin typeface="Consolas" panose="020B0609020204030204" pitchFamily="49" charset="0"/>
              </a:rPr>
              <a:t># Extract </a:t>
            </a:r>
            <a:r>
              <a:rPr lang="en-US" sz="1800" dirty="0" err="1">
                <a:solidFill>
                  <a:srgbClr val="6A9955"/>
                </a:solidFill>
                <a:latin typeface="Consolas" panose="020B0609020204030204" pitchFamily="49" charset="0"/>
              </a:rPr>
              <a:t>keypoints</a:t>
            </a:r>
            <a:r>
              <a:rPr lang="en-US" sz="1800" dirty="0">
                <a:solidFill>
                  <a:srgbClr val="6A9955"/>
                </a:solidFill>
                <a:latin typeface="Consolas" panose="020B0609020204030204" pitchFamily="49" charset="0"/>
              </a:rPr>
              <a:t> and matches</a:t>
            </a:r>
            <a:endParaRPr lang="en-US" sz="1800" dirty="0">
              <a:solidFill>
                <a:srgbClr val="CCCCCC"/>
              </a:solidFill>
              <a:latin typeface="Consolas" panose="020B0609020204030204" pitchFamily="49" charset="0"/>
            </a:endParaRPr>
          </a:p>
          <a:p>
            <a:pPr marL="0" indent="0">
              <a:buFont typeface="Arial" panose="020B0604020202020204" pitchFamily="34" charset="0"/>
              <a:buNone/>
            </a:pPr>
            <a:r>
              <a:rPr lang="en-US" sz="1800" dirty="0">
                <a:solidFill>
                  <a:srgbClr val="9CDCFE"/>
                </a:solidFill>
                <a:latin typeface="Consolas" panose="020B0609020204030204" pitchFamily="49" charset="0"/>
              </a:rPr>
              <a:t>kpts0</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kpts1</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matches</a:t>
            </a:r>
            <a:r>
              <a:rPr lang="en-US" sz="1800" dirty="0">
                <a:solidFill>
                  <a:srgbClr val="CCCCCC"/>
                </a:solidFill>
                <a:latin typeface="Consolas" panose="020B0609020204030204" pitchFamily="49" charset="0"/>
              </a:rPr>
              <a:t> </a:t>
            </a:r>
            <a:r>
              <a:rPr lang="en-US" sz="1800" dirty="0">
                <a:solidFill>
                  <a:srgbClr val="D4D4D4"/>
                </a:solidFill>
                <a:latin typeface="Consolas" panose="020B0609020204030204" pitchFamily="49" charset="0"/>
              </a:rPr>
              <a:t>=</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feats0</a:t>
            </a:r>
            <a:r>
              <a:rPr lang="en-US" sz="1800" dirty="0">
                <a:solidFill>
                  <a:srgbClr val="CCCCCC"/>
                </a:solidFill>
                <a:latin typeface="Consolas" panose="020B0609020204030204" pitchFamily="49" charset="0"/>
              </a:rPr>
              <a:t>[</a:t>
            </a:r>
            <a:r>
              <a:rPr lang="en-US" sz="1800" dirty="0">
                <a:solidFill>
                  <a:srgbClr val="CE9178"/>
                </a:solidFill>
                <a:latin typeface="Consolas" panose="020B0609020204030204" pitchFamily="49" charset="0"/>
              </a:rPr>
              <a:t>"</a:t>
            </a:r>
            <a:r>
              <a:rPr lang="en-US" sz="1800" dirty="0" err="1">
                <a:solidFill>
                  <a:srgbClr val="CE9178"/>
                </a:solidFill>
                <a:latin typeface="Consolas" panose="020B0609020204030204" pitchFamily="49" charset="0"/>
              </a:rPr>
              <a:t>keypoints</a:t>
            </a:r>
            <a:r>
              <a:rPr lang="en-US" sz="1800" dirty="0">
                <a:solidFill>
                  <a:srgbClr val="CE9178"/>
                </a:solidFill>
                <a:latin typeface="Consolas" panose="020B0609020204030204" pitchFamily="49" charset="0"/>
              </a:rPr>
              <a:t>"</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feats1</a:t>
            </a:r>
            <a:r>
              <a:rPr lang="en-US" sz="1800" dirty="0">
                <a:solidFill>
                  <a:srgbClr val="CCCCCC"/>
                </a:solidFill>
                <a:latin typeface="Consolas" panose="020B0609020204030204" pitchFamily="49" charset="0"/>
              </a:rPr>
              <a:t>[</a:t>
            </a:r>
            <a:r>
              <a:rPr lang="en-US" sz="1800" dirty="0">
                <a:solidFill>
                  <a:srgbClr val="CE9178"/>
                </a:solidFill>
                <a:latin typeface="Consolas" panose="020B0609020204030204" pitchFamily="49" charset="0"/>
              </a:rPr>
              <a:t>"</a:t>
            </a:r>
            <a:r>
              <a:rPr lang="en-US" sz="1800" dirty="0" err="1">
                <a:solidFill>
                  <a:srgbClr val="CE9178"/>
                </a:solidFill>
                <a:latin typeface="Consolas" panose="020B0609020204030204" pitchFamily="49" charset="0"/>
              </a:rPr>
              <a:t>keypoints</a:t>
            </a:r>
            <a:r>
              <a:rPr lang="en-US" sz="1800" dirty="0">
                <a:solidFill>
                  <a:srgbClr val="CE9178"/>
                </a:solidFill>
                <a:latin typeface="Consolas" panose="020B0609020204030204" pitchFamily="49" charset="0"/>
              </a:rPr>
              <a:t>"</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matches01</a:t>
            </a:r>
            <a:r>
              <a:rPr lang="en-US" sz="1800" dirty="0">
                <a:solidFill>
                  <a:srgbClr val="CCCCCC"/>
                </a:solidFill>
                <a:latin typeface="Consolas" panose="020B0609020204030204" pitchFamily="49" charset="0"/>
              </a:rPr>
              <a:t>[</a:t>
            </a:r>
            <a:r>
              <a:rPr lang="en-US" sz="1800" dirty="0">
                <a:solidFill>
                  <a:srgbClr val="CE9178"/>
                </a:solidFill>
                <a:latin typeface="Consolas" panose="020B0609020204030204" pitchFamily="49" charset="0"/>
              </a:rPr>
              <a:t>"matches"</a:t>
            </a:r>
            <a:r>
              <a:rPr lang="en-US" sz="1800" dirty="0">
                <a:solidFill>
                  <a:srgbClr val="CCCCCC"/>
                </a:solidFill>
                <a:latin typeface="Consolas" panose="020B0609020204030204" pitchFamily="49" charset="0"/>
              </a:rPr>
              <a:t>]</a:t>
            </a:r>
          </a:p>
          <a:p>
            <a:pPr marL="0" indent="0">
              <a:buFont typeface="Arial" panose="020B0604020202020204" pitchFamily="34" charset="0"/>
              <a:buNone/>
            </a:pPr>
            <a:endParaRPr lang="en-US" sz="1800" dirty="0">
              <a:solidFill>
                <a:srgbClr val="CCCCCC"/>
              </a:solidFill>
              <a:latin typeface="Consolas" panose="020B0609020204030204" pitchFamily="49" charset="0"/>
            </a:endParaRPr>
          </a:p>
          <a:p>
            <a:pPr marL="0" indent="0">
              <a:buFont typeface="Arial" panose="020B0604020202020204" pitchFamily="34" charset="0"/>
              <a:buNone/>
            </a:pPr>
            <a:r>
              <a:rPr lang="en-US" sz="1800" dirty="0">
                <a:solidFill>
                  <a:srgbClr val="6A9955"/>
                </a:solidFill>
                <a:latin typeface="Consolas" panose="020B0609020204030204" pitchFamily="49" charset="0"/>
              </a:rPr>
              <a:t># slices the first column of the matches array and retrieve the coordinates of the </a:t>
            </a:r>
            <a:r>
              <a:rPr lang="en-US" sz="1800" dirty="0" err="1">
                <a:solidFill>
                  <a:srgbClr val="6A9955"/>
                </a:solidFill>
                <a:latin typeface="Consolas" panose="020B0609020204030204" pitchFamily="49" charset="0"/>
              </a:rPr>
              <a:t>keypoint</a:t>
            </a:r>
            <a:r>
              <a:rPr lang="en-US" sz="1800" dirty="0">
                <a:solidFill>
                  <a:srgbClr val="CCCCCC"/>
                </a:solidFill>
                <a:latin typeface="Consolas" panose="020B0609020204030204" pitchFamily="49" charset="0"/>
              </a:rPr>
              <a:t> </a:t>
            </a:r>
          </a:p>
          <a:p>
            <a:pPr marL="0" indent="0">
              <a:buFont typeface="Arial" panose="020B0604020202020204" pitchFamily="34" charset="0"/>
              <a:buNone/>
            </a:pPr>
            <a:r>
              <a:rPr lang="en-US" sz="1800" dirty="0">
                <a:solidFill>
                  <a:srgbClr val="9CDCFE"/>
                </a:solidFill>
                <a:latin typeface="Consolas" panose="020B0609020204030204" pitchFamily="49" charset="0"/>
              </a:rPr>
              <a:t>m_kpts0</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m_kpts1</a:t>
            </a:r>
            <a:r>
              <a:rPr lang="en-US" sz="1800" dirty="0">
                <a:solidFill>
                  <a:srgbClr val="CCCCCC"/>
                </a:solidFill>
                <a:latin typeface="Consolas" panose="020B0609020204030204" pitchFamily="49" charset="0"/>
              </a:rPr>
              <a:t> </a:t>
            </a:r>
            <a:r>
              <a:rPr lang="en-US" sz="1800" dirty="0">
                <a:solidFill>
                  <a:srgbClr val="D4D4D4"/>
                </a:solidFill>
                <a:latin typeface="Consolas" panose="020B0609020204030204" pitchFamily="49" charset="0"/>
              </a:rPr>
              <a:t>=</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kpts0</a:t>
            </a:r>
            <a:r>
              <a:rPr lang="en-US" sz="1800" dirty="0">
                <a:solidFill>
                  <a:srgbClr val="CCCCCC"/>
                </a:solidFill>
                <a:latin typeface="Consolas" panose="020B0609020204030204" pitchFamily="49" charset="0"/>
              </a:rPr>
              <a:t>[</a:t>
            </a:r>
            <a:r>
              <a:rPr lang="en-US" sz="1800" dirty="0">
                <a:solidFill>
                  <a:srgbClr val="9CDCFE"/>
                </a:solidFill>
                <a:latin typeface="Consolas" panose="020B0609020204030204" pitchFamily="49" charset="0"/>
              </a:rPr>
              <a:t>matches</a:t>
            </a:r>
            <a:r>
              <a:rPr lang="en-US" sz="1800" dirty="0">
                <a:solidFill>
                  <a:srgbClr val="CCCCCC"/>
                </a:solidFill>
                <a:latin typeface="Consolas" panose="020B0609020204030204" pitchFamily="49" charset="0"/>
              </a:rPr>
              <a:t>[..., </a:t>
            </a:r>
            <a:r>
              <a:rPr lang="en-US" sz="1800" dirty="0">
                <a:solidFill>
                  <a:srgbClr val="B5CEA8"/>
                </a:solidFill>
                <a:latin typeface="Consolas" panose="020B0609020204030204" pitchFamily="49" charset="0"/>
              </a:rPr>
              <a:t>0</a:t>
            </a:r>
            <a:r>
              <a:rPr lang="en-US" sz="1800" dirty="0">
                <a:solidFill>
                  <a:srgbClr val="CCCCCC"/>
                </a:solidFill>
                <a:latin typeface="Consolas" panose="020B0609020204030204" pitchFamily="49" charset="0"/>
              </a:rPr>
              <a:t>]], </a:t>
            </a:r>
            <a:r>
              <a:rPr lang="en-US" sz="1800" dirty="0">
                <a:solidFill>
                  <a:srgbClr val="9CDCFE"/>
                </a:solidFill>
                <a:latin typeface="Consolas" panose="020B0609020204030204" pitchFamily="49" charset="0"/>
              </a:rPr>
              <a:t>kpts1</a:t>
            </a:r>
            <a:r>
              <a:rPr lang="en-US" sz="1800" dirty="0">
                <a:solidFill>
                  <a:srgbClr val="CCCCCC"/>
                </a:solidFill>
                <a:latin typeface="Consolas" panose="020B0609020204030204" pitchFamily="49" charset="0"/>
              </a:rPr>
              <a:t>[</a:t>
            </a:r>
            <a:r>
              <a:rPr lang="en-US" sz="1800" dirty="0">
                <a:solidFill>
                  <a:srgbClr val="9CDCFE"/>
                </a:solidFill>
                <a:latin typeface="Consolas" panose="020B0609020204030204" pitchFamily="49" charset="0"/>
              </a:rPr>
              <a:t>matches</a:t>
            </a:r>
            <a:r>
              <a:rPr lang="en-US" sz="1800" dirty="0">
                <a:solidFill>
                  <a:srgbClr val="CCCCCC"/>
                </a:solidFill>
                <a:latin typeface="Consolas" panose="020B0609020204030204" pitchFamily="49" charset="0"/>
              </a:rPr>
              <a:t>[..., </a:t>
            </a:r>
            <a:r>
              <a:rPr lang="en-US" sz="1800" dirty="0">
                <a:solidFill>
                  <a:srgbClr val="B5CEA8"/>
                </a:solidFill>
                <a:latin typeface="Consolas" panose="020B0609020204030204" pitchFamily="49" charset="0"/>
              </a:rPr>
              <a:t>1</a:t>
            </a:r>
            <a:r>
              <a:rPr lang="en-US" sz="1800" dirty="0">
                <a:solidFill>
                  <a:srgbClr val="CCCCCC"/>
                </a:solidFill>
                <a:latin typeface="Consolas" panose="020B0609020204030204" pitchFamily="49" charset="0"/>
              </a:rPr>
              <a:t>]]</a:t>
            </a:r>
            <a:br>
              <a:rPr lang="en-US" sz="1400" dirty="0">
                <a:solidFill>
                  <a:srgbClr val="CCCCCC"/>
                </a:solidFill>
                <a:latin typeface="Consolas" panose="020B0609020204030204" pitchFamily="49" charset="0"/>
              </a:rPr>
            </a:br>
            <a:endParaRPr lang="en-US" sz="1400" dirty="0">
              <a:solidFill>
                <a:srgbClr val="CCCCCC"/>
              </a:solidFill>
              <a:latin typeface="Consolas" panose="020B0609020204030204" pitchFamily="49" charset="0"/>
            </a:endParaRPr>
          </a:p>
          <a:p>
            <a:endParaRPr lang="en-US" dirty="0"/>
          </a:p>
        </p:txBody>
      </p:sp>
    </p:spTree>
    <p:extLst>
      <p:ext uri="{BB962C8B-B14F-4D97-AF65-F5344CB8AC3E}">
        <p14:creationId xmlns:p14="http://schemas.microsoft.com/office/powerpoint/2010/main" val="6705677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64C341-6B44-44B0-F563-FF687423CA20}"/>
              </a:ext>
            </a:extLst>
          </p:cNvPr>
          <p:cNvSpPr>
            <a:spLocks noGrp="1"/>
          </p:cNvSpPr>
          <p:nvPr>
            <p:ph type="title"/>
          </p:nvPr>
        </p:nvSpPr>
        <p:spPr>
          <a:xfrm>
            <a:off x="838200" y="365125"/>
            <a:ext cx="10515600" cy="1325563"/>
          </a:xfrm>
        </p:spPr>
        <p:txBody>
          <a:bodyPr>
            <a:normAutofit/>
          </a:bodyPr>
          <a:lstStyle/>
          <a:p>
            <a:r>
              <a:rPr lang="en-US" sz="5400"/>
              <a:t>Visualize Keypoints</a:t>
            </a:r>
            <a:endParaRPr lang="en-US" sz="5400" b="1"/>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3A576F7-1B62-2FF6-773C-9F37B17B05C1}"/>
              </a:ext>
            </a:extLst>
          </p:cNvPr>
          <p:cNvSpPr>
            <a:spLocks noGrp="1"/>
          </p:cNvSpPr>
          <p:nvPr>
            <p:ph idx="1"/>
          </p:nvPr>
        </p:nvSpPr>
        <p:spPr>
          <a:xfrm>
            <a:off x="838200" y="1929384"/>
            <a:ext cx="10515600" cy="4251960"/>
          </a:xfrm>
        </p:spPr>
        <p:txBody>
          <a:bodyPr>
            <a:normAutofit/>
          </a:bodyPr>
          <a:lstStyle/>
          <a:p>
            <a:pPr marL="0" indent="0">
              <a:buNone/>
            </a:pPr>
            <a:r>
              <a:rPr lang="en-US" sz="2200" b="0" dirty="0">
                <a:effectLst/>
                <a:latin typeface="Consolas" panose="020B0609020204030204" pitchFamily="49" charset="0"/>
              </a:rPr>
              <a:t># Visualize </a:t>
            </a:r>
            <a:r>
              <a:rPr lang="en-US" sz="2200" b="0" dirty="0" err="1">
                <a:effectLst/>
                <a:latin typeface="Consolas" panose="020B0609020204030204" pitchFamily="49" charset="0"/>
              </a:rPr>
              <a:t>keypoints</a:t>
            </a:r>
            <a:endParaRPr lang="en-US" sz="2200" dirty="0">
              <a:latin typeface="Consolas" panose="020B0609020204030204" pitchFamily="49" charset="0"/>
            </a:endParaRPr>
          </a:p>
          <a:p>
            <a:pPr marL="0" indent="0">
              <a:buNone/>
            </a:pPr>
            <a:r>
              <a:rPr lang="en-US" sz="2200" b="0" dirty="0">
                <a:effectLst/>
                <a:latin typeface="Consolas" panose="020B0609020204030204" pitchFamily="49" charset="0"/>
              </a:rPr>
              <a:t># Visualize the points that were pruned</a:t>
            </a:r>
          </a:p>
          <a:p>
            <a:pPr marL="0" indent="0">
              <a:buNone/>
            </a:pPr>
            <a:r>
              <a:rPr lang="en-US" sz="2200" b="0" dirty="0">
                <a:effectLst/>
                <a:latin typeface="Consolas" panose="020B0609020204030204" pitchFamily="49" charset="0"/>
              </a:rPr>
              <a:t>kpc0, kpc1 = viz2d.cm_prune(matches01["prune0"]), viz2d.cm_prune(matches01["prune1"])</a:t>
            </a:r>
          </a:p>
          <a:p>
            <a:pPr marL="0" indent="0">
              <a:buNone/>
            </a:pPr>
            <a:endParaRPr lang="en-US" sz="2200" b="0" dirty="0">
              <a:effectLst/>
              <a:latin typeface="Consolas" panose="020B0609020204030204" pitchFamily="49" charset="0"/>
            </a:endParaRPr>
          </a:p>
          <a:p>
            <a:pPr marL="0" indent="0">
              <a:buNone/>
            </a:pPr>
            <a:r>
              <a:rPr lang="en-US" sz="2200" b="0" dirty="0">
                <a:effectLst/>
                <a:latin typeface="Consolas" panose="020B0609020204030204" pitchFamily="49" charset="0"/>
              </a:rPr>
              <a:t>viz2d.plot_images([image0, image1])</a:t>
            </a:r>
          </a:p>
          <a:p>
            <a:pPr marL="0" indent="0">
              <a:buNone/>
            </a:pPr>
            <a:r>
              <a:rPr lang="en-US" sz="2200" b="0" dirty="0">
                <a:effectLst/>
                <a:latin typeface="Consolas" panose="020B0609020204030204" pitchFamily="49" charset="0"/>
              </a:rPr>
              <a:t>viz2d.plot_keypoints([kpts0, kpts1], colors=[kpc0, kpc1], </a:t>
            </a:r>
            <a:r>
              <a:rPr lang="en-US" sz="2200" b="0" dirty="0" err="1">
                <a:effectLst/>
                <a:latin typeface="Consolas" panose="020B0609020204030204" pitchFamily="49" charset="0"/>
              </a:rPr>
              <a:t>ps</a:t>
            </a:r>
            <a:r>
              <a:rPr lang="en-US" sz="2200" b="0" dirty="0">
                <a:effectLst/>
                <a:latin typeface="Consolas" panose="020B0609020204030204" pitchFamily="49" charset="0"/>
              </a:rPr>
              <a:t>=10)</a:t>
            </a:r>
          </a:p>
          <a:p>
            <a:pPr marL="0" indent="0">
              <a:buNone/>
            </a:pPr>
            <a:endParaRPr lang="en-US" sz="2200" b="0" dirty="0">
              <a:effectLst/>
              <a:latin typeface="Consolas" panose="020B0609020204030204" pitchFamily="49" charset="0"/>
            </a:endParaRPr>
          </a:p>
          <a:p>
            <a:pPr marL="0" indent="0">
              <a:buNone/>
            </a:pPr>
            <a:r>
              <a:rPr lang="en-US" sz="2200" b="0" dirty="0" err="1">
                <a:effectLst/>
                <a:latin typeface="Consolas" panose="020B0609020204030204" pitchFamily="49" charset="0"/>
              </a:rPr>
              <a:t>plt.savefig</a:t>
            </a:r>
            <a:r>
              <a:rPr lang="en-US" sz="2200" b="0" dirty="0">
                <a:effectLst/>
                <a:latin typeface="Consolas" panose="020B0609020204030204" pitchFamily="49" charset="0"/>
              </a:rPr>
              <a:t>("assets/images/fetures.png")</a:t>
            </a:r>
          </a:p>
          <a:p>
            <a:endParaRPr lang="en-US" sz="2200" dirty="0"/>
          </a:p>
        </p:txBody>
      </p:sp>
      <p:sp>
        <p:nvSpPr>
          <p:cNvPr id="4" name="Content Placeholder 2">
            <a:extLst>
              <a:ext uri="{FF2B5EF4-FFF2-40B4-BE49-F238E27FC236}">
                <a16:creationId xmlns:a16="http://schemas.microsoft.com/office/drawing/2014/main" id="{2FF51BF5-90E0-D138-933D-F9DFAAA3B637}"/>
              </a:ext>
            </a:extLst>
          </p:cNvPr>
          <p:cNvSpPr txBox="1">
            <a:spLocks/>
          </p:cNvSpPr>
          <p:nvPr/>
        </p:nvSpPr>
        <p:spPr>
          <a:xfrm>
            <a:off x="548409" y="1807152"/>
            <a:ext cx="11095182" cy="4351338"/>
          </a:xfrm>
          <a:prstGeom prst="rect">
            <a:avLst/>
          </a:prstGeom>
          <a:solidFill>
            <a:schemeClr val="tx1"/>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a:solidFill>
                  <a:srgbClr val="6A9955"/>
                </a:solidFill>
                <a:latin typeface="Consolas" panose="020B0609020204030204" pitchFamily="49" charset="0"/>
              </a:rPr>
              <a:t># Visualize keypoints</a:t>
            </a:r>
          </a:p>
          <a:p>
            <a:pPr marL="0" indent="0">
              <a:buFont typeface="Arial" panose="020B0604020202020204" pitchFamily="34" charset="0"/>
              <a:buNone/>
            </a:pPr>
            <a:r>
              <a:rPr lang="en-US" sz="2000">
                <a:solidFill>
                  <a:srgbClr val="6A9955"/>
                </a:solidFill>
                <a:latin typeface="Consolas" panose="020B0609020204030204" pitchFamily="49" charset="0"/>
              </a:rPr>
              <a:t># Visualize the points that were pruned</a:t>
            </a: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9CDCFE"/>
                </a:solidFill>
                <a:latin typeface="Consolas" panose="020B0609020204030204" pitchFamily="49" charset="0"/>
              </a:rPr>
              <a:t>kpc0</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kpc1</a:t>
            </a:r>
            <a:r>
              <a:rPr lang="en-US" sz="2000">
                <a:solidFill>
                  <a:srgbClr val="CCCCCC"/>
                </a:solidFill>
                <a:latin typeface="Consolas" panose="020B0609020204030204" pitchFamily="49" charset="0"/>
              </a:rPr>
              <a:t> </a:t>
            </a:r>
            <a:r>
              <a:rPr lang="en-US" sz="2000">
                <a:solidFill>
                  <a:srgbClr val="D4D4D4"/>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4EC9B0"/>
                </a:solidFill>
                <a:latin typeface="Consolas" panose="020B0609020204030204" pitchFamily="49" charset="0"/>
              </a:rPr>
              <a:t>viz2d</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cm_prune</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matches01</a:t>
            </a:r>
            <a:r>
              <a:rPr lang="en-US" sz="2000">
                <a:solidFill>
                  <a:srgbClr val="CCCCCC"/>
                </a:solidFill>
                <a:latin typeface="Consolas" panose="020B0609020204030204" pitchFamily="49" charset="0"/>
              </a:rPr>
              <a:t>[</a:t>
            </a:r>
            <a:r>
              <a:rPr lang="en-US" sz="2000">
                <a:solidFill>
                  <a:srgbClr val="CE9178"/>
                </a:solidFill>
                <a:latin typeface="Consolas" panose="020B0609020204030204" pitchFamily="49" charset="0"/>
              </a:rPr>
              <a:t>"prune0"</a:t>
            </a:r>
            <a:r>
              <a:rPr lang="en-US" sz="2000">
                <a:solidFill>
                  <a:srgbClr val="CCCCCC"/>
                </a:solidFill>
                <a:latin typeface="Consolas" panose="020B0609020204030204" pitchFamily="49" charset="0"/>
              </a:rPr>
              <a:t>]), </a:t>
            </a:r>
            <a:r>
              <a:rPr lang="en-US" sz="2000">
                <a:solidFill>
                  <a:srgbClr val="4EC9B0"/>
                </a:solidFill>
                <a:latin typeface="Consolas" panose="020B0609020204030204" pitchFamily="49" charset="0"/>
              </a:rPr>
              <a:t>viz2d</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cm_prune</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matches01</a:t>
            </a:r>
            <a:r>
              <a:rPr lang="en-US" sz="2000">
                <a:solidFill>
                  <a:srgbClr val="CCCCCC"/>
                </a:solidFill>
                <a:latin typeface="Consolas" panose="020B0609020204030204" pitchFamily="49" charset="0"/>
              </a:rPr>
              <a:t>[</a:t>
            </a:r>
            <a:r>
              <a:rPr lang="en-US" sz="2000">
                <a:solidFill>
                  <a:srgbClr val="CE9178"/>
                </a:solidFill>
                <a:latin typeface="Consolas" panose="020B0609020204030204" pitchFamily="49" charset="0"/>
              </a:rPr>
              <a:t>"prune1"</a:t>
            </a:r>
            <a:r>
              <a:rPr lang="en-US" sz="2000">
                <a:solidFill>
                  <a:srgbClr val="CCCCCC"/>
                </a:solidFill>
                <a:latin typeface="Consolas" panose="020B0609020204030204" pitchFamily="49" charset="0"/>
              </a:rPr>
              <a:t>])</a:t>
            </a:r>
          </a:p>
          <a:p>
            <a:pPr marL="0" indent="0">
              <a:buFont typeface="Arial" panose="020B0604020202020204" pitchFamily="34" charset="0"/>
              <a:buNone/>
            </a:pP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4EC9B0"/>
                </a:solidFill>
                <a:latin typeface="Consolas" panose="020B0609020204030204" pitchFamily="49" charset="0"/>
              </a:rPr>
              <a:t>viz2d</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plot_images</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image0</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image1</a:t>
            </a:r>
            <a:r>
              <a:rPr lang="en-US" sz="2000">
                <a:solidFill>
                  <a:srgbClr val="CCCCCC"/>
                </a:solidFill>
                <a:latin typeface="Consolas" panose="020B0609020204030204" pitchFamily="49" charset="0"/>
              </a:rPr>
              <a:t>])</a:t>
            </a:r>
          </a:p>
          <a:p>
            <a:pPr marL="0" indent="0">
              <a:buFont typeface="Arial" panose="020B0604020202020204" pitchFamily="34" charset="0"/>
              <a:buNone/>
            </a:pPr>
            <a:r>
              <a:rPr lang="en-US" sz="2000">
                <a:solidFill>
                  <a:srgbClr val="4EC9B0"/>
                </a:solidFill>
                <a:latin typeface="Consolas" panose="020B0609020204030204" pitchFamily="49" charset="0"/>
              </a:rPr>
              <a:t>viz2d</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plot_keypoints</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kpts0</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kpts1</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colors</a:t>
            </a:r>
            <a:r>
              <a:rPr lang="en-US" sz="2000">
                <a:solidFill>
                  <a:srgbClr val="D4D4D4"/>
                </a:solidFill>
                <a:latin typeface="Consolas" panose="020B0609020204030204" pitchFamily="49" charset="0"/>
              </a:rPr>
              <a:t>=</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kpc0</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kpc1</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ps</a:t>
            </a:r>
            <a:r>
              <a:rPr lang="en-US" sz="2000">
                <a:solidFill>
                  <a:srgbClr val="D4D4D4"/>
                </a:solidFill>
                <a:latin typeface="Consolas" panose="020B0609020204030204" pitchFamily="49" charset="0"/>
              </a:rPr>
              <a:t>=</a:t>
            </a:r>
            <a:r>
              <a:rPr lang="en-US" sz="2000">
                <a:solidFill>
                  <a:srgbClr val="B5CEA8"/>
                </a:solidFill>
                <a:latin typeface="Consolas" panose="020B0609020204030204" pitchFamily="49" charset="0"/>
              </a:rPr>
              <a:t>10</a:t>
            </a:r>
            <a:r>
              <a:rPr lang="en-US" sz="2000">
                <a:solidFill>
                  <a:srgbClr val="CCCCCC"/>
                </a:solidFill>
                <a:latin typeface="Consolas" panose="020B0609020204030204" pitchFamily="49" charset="0"/>
              </a:rPr>
              <a:t>)</a:t>
            </a:r>
          </a:p>
          <a:p>
            <a:pPr marL="0" indent="0">
              <a:buFont typeface="Arial" panose="020B0604020202020204" pitchFamily="34" charset="0"/>
              <a:buNone/>
            </a:pP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4EC9B0"/>
                </a:solidFill>
                <a:latin typeface="Consolas" panose="020B0609020204030204" pitchFamily="49" charset="0"/>
              </a:rPr>
              <a:t>plt</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savefig</a:t>
            </a:r>
            <a:r>
              <a:rPr lang="en-US" sz="2000">
                <a:solidFill>
                  <a:srgbClr val="CCCCCC"/>
                </a:solidFill>
                <a:latin typeface="Consolas" panose="020B0609020204030204" pitchFamily="49" charset="0"/>
              </a:rPr>
              <a:t>(</a:t>
            </a:r>
            <a:r>
              <a:rPr lang="en-US" sz="2000">
                <a:solidFill>
                  <a:srgbClr val="CE9178"/>
                </a:solidFill>
                <a:latin typeface="Consolas" panose="020B0609020204030204" pitchFamily="49" charset="0"/>
              </a:rPr>
              <a:t>"assets/images/fetures.png"</a:t>
            </a:r>
            <a:r>
              <a:rPr lang="en-US" sz="2000">
                <a:solidFill>
                  <a:srgbClr val="CCCCCC"/>
                </a:solidFill>
                <a:latin typeface="Consolas" panose="020B0609020204030204" pitchFamily="49" charset="0"/>
              </a:rPr>
              <a:t>)</a:t>
            </a:r>
          </a:p>
          <a:p>
            <a:endParaRPr lang="en-US" dirty="0"/>
          </a:p>
        </p:txBody>
      </p:sp>
    </p:spTree>
    <p:extLst>
      <p:ext uri="{BB962C8B-B14F-4D97-AF65-F5344CB8AC3E}">
        <p14:creationId xmlns:p14="http://schemas.microsoft.com/office/powerpoint/2010/main" val="40354761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64C341-6B44-44B0-F563-FF687423CA20}"/>
              </a:ext>
            </a:extLst>
          </p:cNvPr>
          <p:cNvSpPr>
            <a:spLocks noGrp="1"/>
          </p:cNvSpPr>
          <p:nvPr>
            <p:ph type="title"/>
          </p:nvPr>
        </p:nvSpPr>
        <p:spPr>
          <a:xfrm>
            <a:off x="838200" y="365125"/>
            <a:ext cx="10515600" cy="1325563"/>
          </a:xfrm>
        </p:spPr>
        <p:txBody>
          <a:bodyPr>
            <a:normAutofit/>
          </a:bodyPr>
          <a:lstStyle/>
          <a:p>
            <a:r>
              <a:rPr lang="en-US" sz="5400" dirty="0"/>
              <a:t>Visualize Matches</a:t>
            </a:r>
            <a:endParaRPr lang="en-US" sz="5400" b="1" dirty="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3A576F7-1B62-2FF6-773C-9F37B17B05C1}"/>
              </a:ext>
            </a:extLst>
          </p:cNvPr>
          <p:cNvSpPr>
            <a:spLocks noGrp="1"/>
          </p:cNvSpPr>
          <p:nvPr>
            <p:ph idx="1"/>
          </p:nvPr>
        </p:nvSpPr>
        <p:spPr>
          <a:xfrm>
            <a:off x="838200" y="1929384"/>
            <a:ext cx="10515600" cy="4251960"/>
          </a:xfrm>
        </p:spPr>
        <p:txBody>
          <a:bodyPr>
            <a:normAutofit/>
          </a:bodyPr>
          <a:lstStyle/>
          <a:p>
            <a:pPr marL="0" indent="0">
              <a:buNone/>
            </a:pPr>
            <a:r>
              <a:rPr lang="en-US" sz="2200" b="0" dirty="0">
                <a:effectLst/>
                <a:latin typeface="Consolas" panose="020B0609020204030204" pitchFamily="49" charset="0"/>
              </a:rPr>
              <a:t>#Visualize the matches</a:t>
            </a:r>
          </a:p>
          <a:p>
            <a:pPr marL="0" indent="0">
              <a:buNone/>
            </a:pPr>
            <a:r>
              <a:rPr lang="en-US" sz="2200" b="0" dirty="0">
                <a:effectLst/>
                <a:latin typeface="Consolas" panose="020B0609020204030204" pitchFamily="49" charset="0"/>
              </a:rPr>
              <a:t>axes = viz2d.plot_images([image0, image1])</a:t>
            </a:r>
          </a:p>
          <a:p>
            <a:pPr marL="0" indent="0">
              <a:buNone/>
            </a:pPr>
            <a:r>
              <a:rPr lang="en-US" sz="2200" b="0" dirty="0">
                <a:effectLst/>
                <a:latin typeface="Consolas" panose="020B0609020204030204" pitchFamily="49" charset="0"/>
              </a:rPr>
              <a:t>viz2d.plot_matches(m_kpts0, m_kpts1, color="lime", </a:t>
            </a:r>
            <a:r>
              <a:rPr lang="en-US" sz="2200" b="0" dirty="0" err="1">
                <a:effectLst/>
                <a:latin typeface="Consolas" panose="020B0609020204030204" pitchFamily="49" charset="0"/>
              </a:rPr>
              <a:t>lw</a:t>
            </a:r>
            <a:r>
              <a:rPr lang="en-US" sz="2200" b="0" dirty="0">
                <a:effectLst/>
                <a:latin typeface="Consolas" panose="020B0609020204030204" pitchFamily="49" charset="0"/>
              </a:rPr>
              <a:t>=0.2) </a:t>
            </a:r>
          </a:p>
          <a:p>
            <a:pPr marL="0" indent="0">
              <a:buNone/>
            </a:pPr>
            <a:endParaRPr lang="en-US" sz="2200" dirty="0">
              <a:latin typeface="Consolas" panose="020B0609020204030204" pitchFamily="49" charset="0"/>
            </a:endParaRPr>
          </a:p>
          <a:p>
            <a:pPr marL="0" indent="0">
              <a:buNone/>
            </a:pPr>
            <a:r>
              <a:rPr lang="en-US" sz="2200" b="0" dirty="0">
                <a:effectLst/>
                <a:latin typeface="Consolas" panose="020B0609020204030204" pitchFamily="49" charset="0"/>
              </a:rPr>
              <a:t>viz2d.add_text(0, </a:t>
            </a:r>
            <a:r>
              <a:rPr lang="en-US" sz="2200" b="0" dirty="0" err="1">
                <a:effectLst/>
                <a:latin typeface="Consolas" panose="020B0609020204030204" pitchFamily="49" charset="0"/>
              </a:rPr>
              <a:t>f'Stop</a:t>
            </a:r>
            <a:r>
              <a:rPr lang="en-US" sz="2200" b="0" dirty="0">
                <a:effectLst/>
                <a:latin typeface="Consolas" panose="020B0609020204030204" pitchFamily="49" charset="0"/>
              </a:rPr>
              <a:t> after {matches01["stop"]} layers', fs=20)</a:t>
            </a:r>
          </a:p>
          <a:p>
            <a:pPr marL="0" indent="0">
              <a:buNone/>
            </a:pPr>
            <a:endParaRPr lang="en-US" sz="2200" b="0" dirty="0">
              <a:effectLst/>
              <a:latin typeface="Consolas" panose="020B0609020204030204" pitchFamily="49" charset="0"/>
            </a:endParaRPr>
          </a:p>
          <a:p>
            <a:pPr marL="0" indent="0">
              <a:buNone/>
            </a:pPr>
            <a:r>
              <a:rPr lang="en-US" sz="2200" b="0" dirty="0" err="1">
                <a:effectLst/>
                <a:latin typeface="Consolas" panose="020B0609020204030204" pitchFamily="49" charset="0"/>
              </a:rPr>
              <a:t>plt.savefig</a:t>
            </a:r>
            <a:r>
              <a:rPr lang="en-US" sz="2200" b="0" dirty="0">
                <a:effectLst/>
                <a:latin typeface="Consolas" panose="020B0609020204030204" pitchFamily="49" charset="0"/>
              </a:rPr>
              <a:t>("assets/images/matched_keypoints.png")</a:t>
            </a:r>
          </a:p>
          <a:p>
            <a:pPr marL="0" indent="0">
              <a:buNone/>
            </a:pPr>
            <a:endParaRPr lang="en-US" sz="2200" dirty="0">
              <a:latin typeface="Consolas" panose="020B0609020204030204" pitchFamily="49" charset="0"/>
            </a:endParaRPr>
          </a:p>
          <a:p>
            <a:pPr marL="0" indent="0">
              <a:buNone/>
            </a:pPr>
            <a:r>
              <a:rPr lang="en-US" sz="2200" b="0" dirty="0">
                <a:effectLst/>
                <a:latin typeface="Consolas" panose="020B0609020204030204" pitchFamily="49" charset="0"/>
              </a:rPr>
              <a:t>#Show images</a:t>
            </a:r>
          </a:p>
          <a:p>
            <a:pPr marL="0" indent="0">
              <a:buNone/>
            </a:pPr>
            <a:r>
              <a:rPr lang="en-US" sz="2200" b="0" dirty="0" err="1">
                <a:effectLst/>
                <a:latin typeface="Consolas" panose="020B0609020204030204" pitchFamily="49" charset="0"/>
              </a:rPr>
              <a:t>plt.show</a:t>
            </a:r>
            <a:r>
              <a:rPr lang="en-US" sz="2200" b="0" dirty="0">
                <a:effectLst/>
                <a:latin typeface="Consolas" panose="020B0609020204030204" pitchFamily="49" charset="0"/>
              </a:rPr>
              <a:t>()</a:t>
            </a:r>
          </a:p>
          <a:p>
            <a:pPr marL="0" indent="0">
              <a:buNone/>
            </a:pPr>
            <a:endParaRPr lang="en-US" sz="2200" b="0" dirty="0">
              <a:effectLst/>
              <a:latin typeface="Consolas" panose="020B0609020204030204" pitchFamily="49" charset="0"/>
            </a:endParaRPr>
          </a:p>
          <a:p>
            <a:endParaRPr lang="en-US" sz="2200" dirty="0"/>
          </a:p>
        </p:txBody>
      </p:sp>
      <p:sp>
        <p:nvSpPr>
          <p:cNvPr id="4" name="Content Placeholder 2">
            <a:extLst>
              <a:ext uri="{FF2B5EF4-FFF2-40B4-BE49-F238E27FC236}">
                <a16:creationId xmlns:a16="http://schemas.microsoft.com/office/drawing/2014/main" id="{AE0CCA58-9D8A-C8A1-1588-4EFE007EB415}"/>
              </a:ext>
            </a:extLst>
          </p:cNvPr>
          <p:cNvSpPr txBox="1">
            <a:spLocks/>
          </p:cNvSpPr>
          <p:nvPr/>
        </p:nvSpPr>
        <p:spPr>
          <a:xfrm>
            <a:off x="548409" y="1807152"/>
            <a:ext cx="11095182" cy="4351338"/>
          </a:xfrm>
          <a:prstGeom prst="rect">
            <a:avLst/>
          </a:prstGeom>
          <a:solidFill>
            <a:schemeClr val="tx1"/>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a:solidFill>
                  <a:srgbClr val="6A9955"/>
                </a:solidFill>
                <a:latin typeface="Consolas" panose="020B0609020204030204" pitchFamily="49" charset="0"/>
              </a:rPr>
              <a:t>#Visualize the matches</a:t>
            </a: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9CDCFE"/>
                </a:solidFill>
                <a:latin typeface="Consolas" panose="020B0609020204030204" pitchFamily="49" charset="0"/>
              </a:rPr>
              <a:t>axes</a:t>
            </a:r>
            <a:r>
              <a:rPr lang="en-US" sz="2000">
                <a:solidFill>
                  <a:srgbClr val="CCCCCC"/>
                </a:solidFill>
                <a:latin typeface="Consolas" panose="020B0609020204030204" pitchFamily="49" charset="0"/>
              </a:rPr>
              <a:t> </a:t>
            </a:r>
            <a:r>
              <a:rPr lang="en-US" sz="2000">
                <a:solidFill>
                  <a:srgbClr val="D4D4D4"/>
                </a:solidFill>
                <a:latin typeface="Consolas" panose="020B0609020204030204" pitchFamily="49" charset="0"/>
              </a:rPr>
              <a:t>=</a:t>
            </a:r>
            <a:r>
              <a:rPr lang="en-US" sz="2000">
                <a:solidFill>
                  <a:srgbClr val="CCCCCC"/>
                </a:solidFill>
                <a:latin typeface="Consolas" panose="020B0609020204030204" pitchFamily="49" charset="0"/>
              </a:rPr>
              <a:t> </a:t>
            </a:r>
            <a:r>
              <a:rPr lang="en-US" sz="2000">
                <a:solidFill>
                  <a:srgbClr val="4EC9B0"/>
                </a:solidFill>
                <a:latin typeface="Consolas" panose="020B0609020204030204" pitchFamily="49" charset="0"/>
              </a:rPr>
              <a:t>viz2d</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plot_images</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image0</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image1</a:t>
            </a:r>
            <a:r>
              <a:rPr lang="en-US" sz="2000">
                <a:solidFill>
                  <a:srgbClr val="CCCCCC"/>
                </a:solidFill>
                <a:latin typeface="Consolas" panose="020B0609020204030204" pitchFamily="49" charset="0"/>
              </a:rPr>
              <a:t>])</a:t>
            </a:r>
          </a:p>
          <a:p>
            <a:pPr marL="0" indent="0">
              <a:buFont typeface="Arial" panose="020B0604020202020204" pitchFamily="34" charset="0"/>
              <a:buNone/>
            </a:pPr>
            <a:r>
              <a:rPr lang="en-US" sz="2000">
                <a:solidFill>
                  <a:srgbClr val="4EC9B0"/>
                </a:solidFill>
                <a:latin typeface="Consolas" panose="020B0609020204030204" pitchFamily="49" charset="0"/>
              </a:rPr>
              <a:t>viz2d</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plot_matches</a:t>
            </a:r>
            <a:r>
              <a:rPr lang="en-US" sz="2000">
                <a:solidFill>
                  <a:srgbClr val="CCCCCC"/>
                </a:solidFill>
                <a:latin typeface="Consolas" panose="020B0609020204030204" pitchFamily="49" charset="0"/>
              </a:rPr>
              <a:t>(</a:t>
            </a:r>
            <a:r>
              <a:rPr lang="en-US" sz="2000">
                <a:solidFill>
                  <a:srgbClr val="9CDCFE"/>
                </a:solidFill>
                <a:latin typeface="Consolas" panose="020B0609020204030204" pitchFamily="49" charset="0"/>
              </a:rPr>
              <a:t>m_kpts0</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m_kpts1</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color</a:t>
            </a:r>
            <a:r>
              <a:rPr lang="en-US" sz="2000">
                <a:solidFill>
                  <a:srgbClr val="D4D4D4"/>
                </a:solidFill>
                <a:latin typeface="Consolas" panose="020B0609020204030204" pitchFamily="49" charset="0"/>
              </a:rPr>
              <a:t>=</a:t>
            </a:r>
            <a:r>
              <a:rPr lang="en-US" sz="2000">
                <a:solidFill>
                  <a:srgbClr val="CE9178"/>
                </a:solidFill>
                <a:latin typeface="Consolas" panose="020B0609020204030204" pitchFamily="49" charset="0"/>
              </a:rPr>
              <a:t>"lime"</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lw</a:t>
            </a:r>
            <a:r>
              <a:rPr lang="en-US" sz="2000">
                <a:solidFill>
                  <a:srgbClr val="D4D4D4"/>
                </a:solidFill>
                <a:latin typeface="Consolas" panose="020B0609020204030204" pitchFamily="49" charset="0"/>
              </a:rPr>
              <a:t>=</a:t>
            </a:r>
            <a:r>
              <a:rPr lang="en-US" sz="2000">
                <a:solidFill>
                  <a:srgbClr val="B5CEA8"/>
                </a:solidFill>
                <a:latin typeface="Consolas" panose="020B0609020204030204" pitchFamily="49" charset="0"/>
              </a:rPr>
              <a:t>0.2</a:t>
            </a:r>
            <a:r>
              <a:rPr lang="en-US" sz="2000">
                <a:solidFill>
                  <a:srgbClr val="CCCCCC"/>
                </a:solidFill>
                <a:latin typeface="Consolas" panose="020B0609020204030204" pitchFamily="49" charset="0"/>
              </a:rPr>
              <a:t>) </a:t>
            </a:r>
          </a:p>
          <a:p>
            <a:pPr marL="0" indent="0">
              <a:buFont typeface="Arial" panose="020B0604020202020204" pitchFamily="34" charset="0"/>
              <a:buNone/>
            </a:pP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4EC9B0"/>
                </a:solidFill>
                <a:latin typeface="Consolas" panose="020B0609020204030204" pitchFamily="49" charset="0"/>
              </a:rPr>
              <a:t>viz2d</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add_text</a:t>
            </a:r>
            <a:r>
              <a:rPr lang="en-US" sz="2000">
                <a:solidFill>
                  <a:srgbClr val="CCCCCC"/>
                </a:solidFill>
                <a:latin typeface="Consolas" panose="020B0609020204030204" pitchFamily="49" charset="0"/>
              </a:rPr>
              <a:t>(</a:t>
            </a:r>
            <a:r>
              <a:rPr lang="en-US" sz="2000">
                <a:solidFill>
                  <a:srgbClr val="B5CEA8"/>
                </a:solidFill>
                <a:latin typeface="Consolas" panose="020B0609020204030204" pitchFamily="49" charset="0"/>
              </a:rPr>
              <a:t>0</a:t>
            </a:r>
            <a:r>
              <a:rPr lang="en-US" sz="2000">
                <a:solidFill>
                  <a:srgbClr val="CCCCCC"/>
                </a:solidFill>
                <a:latin typeface="Consolas" panose="020B0609020204030204" pitchFamily="49" charset="0"/>
              </a:rPr>
              <a:t>, </a:t>
            </a:r>
            <a:r>
              <a:rPr lang="en-US" sz="2000">
                <a:solidFill>
                  <a:srgbClr val="569CD6"/>
                </a:solidFill>
                <a:latin typeface="Consolas" panose="020B0609020204030204" pitchFamily="49" charset="0"/>
              </a:rPr>
              <a:t>f</a:t>
            </a:r>
            <a:r>
              <a:rPr lang="en-US" sz="2000">
                <a:solidFill>
                  <a:srgbClr val="CE9178"/>
                </a:solidFill>
                <a:latin typeface="Consolas" panose="020B0609020204030204" pitchFamily="49" charset="0"/>
              </a:rPr>
              <a:t>'Stop after </a:t>
            </a:r>
            <a:r>
              <a:rPr lang="en-US" sz="2000">
                <a:solidFill>
                  <a:srgbClr val="569CD6"/>
                </a:solidFill>
                <a:latin typeface="Consolas" panose="020B0609020204030204" pitchFamily="49" charset="0"/>
              </a:rPr>
              <a:t>{</a:t>
            </a:r>
            <a:r>
              <a:rPr lang="en-US" sz="2000">
                <a:solidFill>
                  <a:srgbClr val="9CDCFE"/>
                </a:solidFill>
                <a:latin typeface="Consolas" panose="020B0609020204030204" pitchFamily="49" charset="0"/>
              </a:rPr>
              <a:t>matches01</a:t>
            </a:r>
            <a:r>
              <a:rPr lang="en-US" sz="2000">
                <a:solidFill>
                  <a:srgbClr val="CCCCCC"/>
                </a:solidFill>
                <a:latin typeface="Consolas" panose="020B0609020204030204" pitchFamily="49" charset="0"/>
              </a:rPr>
              <a:t>[</a:t>
            </a:r>
            <a:r>
              <a:rPr lang="en-US" sz="2000">
                <a:solidFill>
                  <a:srgbClr val="CE9178"/>
                </a:solidFill>
                <a:latin typeface="Consolas" panose="020B0609020204030204" pitchFamily="49" charset="0"/>
              </a:rPr>
              <a:t>"stop"</a:t>
            </a:r>
            <a:r>
              <a:rPr lang="en-US" sz="2000">
                <a:solidFill>
                  <a:srgbClr val="CCCCCC"/>
                </a:solidFill>
                <a:latin typeface="Consolas" panose="020B0609020204030204" pitchFamily="49" charset="0"/>
              </a:rPr>
              <a:t>]</a:t>
            </a:r>
            <a:r>
              <a:rPr lang="en-US" sz="2000">
                <a:solidFill>
                  <a:srgbClr val="569CD6"/>
                </a:solidFill>
                <a:latin typeface="Consolas" panose="020B0609020204030204" pitchFamily="49" charset="0"/>
              </a:rPr>
              <a:t>}</a:t>
            </a:r>
            <a:r>
              <a:rPr lang="en-US" sz="2000">
                <a:solidFill>
                  <a:srgbClr val="CE9178"/>
                </a:solidFill>
                <a:latin typeface="Consolas" panose="020B0609020204030204" pitchFamily="49" charset="0"/>
              </a:rPr>
              <a:t> layers'</a:t>
            </a:r>
            <a:r>
              <a:rPr lang="en-US" sz="2000">
                <a:solidFill>
                  <a:srgbClr val="CCCCCC"/>
                </a:solidFill>
                <a:latin typeface="Consolas" panose="020B0609020204030204" pitchFamily="49" charset="0"/>
              </a:rPr>
              <a:t>, </a:t>
            </a:r>
            <a:r>
              <a:rPr lang="en-US" sz="2000">
                <a:solidFill>
                  <a:srgbClr val="9CDCFE"/>
                </a:solidFill>
                <a:latin typeface="Consolas" panose="020B0609020204030204" pitchFamily="49" charset="0"/>
              </a:rPr>
              <a:t>fs</a:t>
            </a:r>
            <a:r>
              <a:rPr lang="en-US" sz="2000">
                <a:solidFill>
                  <a:srgbClr val="D4D4D4"/>
                </a:solidFill>
                <a:latin typeface="Consolas" panose="020B0609020204030204" pitchFamily="49" charset="0"/>
              </a:rPr>
              <a:t>=</a:t>
            </a:r>
            <a:r>
              <a:rPr lang="en-US" sz="2000">
                <a:solidFill>
                  <a:srgbClr val="B5CEA8"/>
                </a:solidFill>
                <a:latin typeface="Consolas" panose="020B0609020204030204" pitchFamily="49" charset="0"/>
              </a:rPr>
              <a:t>20</a:t>
            </a:r>
            <a:r>
              <a:rPr lang="en-US" sz="2000">
                <a:solidFill>
                  <a:srgbClr val="CCCCCC"/>
                </a:solidFill>
                <a:latin typeface="Consolas" panose="020B0609020204030204" pitchFamily="49" charset="0"/>
              </a:rPr>
              <a:t>)</a:t>
            </a:r>
          </a:p>
          <a:p>
            <a:pPr marL="0" indent="0">
              <a:buFont typeface="Arial" panose="020B0604020202020204" pitchFamily="34" charset="0"/>
              <a:buNone/>
            </a:pP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4EC9B0"/>
                </a:solidFill>
                <a:latin typeface="Consolas" panose="020B0609020204030204" pitchFamily="49" charset="0"/>
              </a:rPr>
              <a:t>plt</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savefig</a:t>
            </a:r>
            <a:r>
              <a:rPr lang="en-US" sz="2000">
                <a:solidFill>
                  <a:srgbClr val="CCCCCC"/>
                </a:solidFill>
                <a:latin typeface="Consolas" panose="020B0609020204030204" pitchFamily="49" charset="0"/>
              </a:rPr>
              <a:t>(</a:t>
            </a:r>
            <a:r>
              <a:rPr lang="en-US" sz="2000">
                <a:solidFill>
                  <a:srgbClr val="CE9178"/>
                </a:solidFill>
                <a:latin typeface="Consolas" panose="020B0609020204030204" pitchFamily="49" charset="0"/>
              </a:rPr>
              <a:t>"assets/images/matched_keypoints.png"</a:t>
            </a:r>
            <a:r>
              <a:rPr lang="en-US" sz="2000">
                <a:solidFill>
                  <a:srgbClr val="CCCCCC"/>
                </a:solidFill>
                <a:latin typeface="Consolas" panose="020B0609020204030204" pitchFamily="49" charset="0"/>
              </a:rPr>
              <a:t>)</a:t>
            </a:r>
          </a:p>
          <a:p>
            <a:pPr marL="0" indent="0">
              <a:buFont typeface="Arial" panose="020B0604020202020204" pitchFamily="34" charset="0"/>
              <a:buNone/>
            </a:pP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6A9955"/>
                </a:solidFill>
                <a:latin typeface="Consolas" panose="020B0609020204030204" pitchFamily="49" charset="0"/>
              </a:rPr>
              <a:t>#Show images</a:t>
            </a:r>
            <a:endParaRPr lang="en-US" sz="2000">
              <a:solidFill>
                <a:srgbClr val="CCCCCC"/>
              </a:solidFill>
              <a:latin typeface="Consolas" panose="020B0609020204030204" pitchFamily="49" charset="0"/>
            </a:endParaRPr>
          </a:p>
          <a:p>
            <a:pPr marL="0" indent="0">
              <a:buFont typeface="Arial" panose="020B0604020202020204" pitchFamily="34" charset="0"/>
              <a:buNone/>
            </a:pPr>
            <a:r>
              <a:rPr lang="en-US" sz="2000">
                <a:solidFill>
                  <a:srgbClr val="4EC9B0"/>
                </a:solidFill>
                <a:latin typeface="Consolas" panose="020B0609020204030204" pitchFamily="49" charset="0"/>
              </a:rPr>
              <a:t>plt</a:t>
            </a:r>
            <a:r>
              <a:rPr lang="en-US" sz="2000">
                <a:solidFill>
                  <a:srgbClr val="CCCCCC"/>
                </a:solidFill>
                <a:latin typeface="Consolas" panose="020B0609020204030204" pitchFamily="49" charset="0"/>
              </a:rPr>
              <a:t>.</a:t>
            </a:r>
            <a:r>
              <a:rPr lang="en-US" sz="2000">
                <a:solidFill>
                  <a:srgbClr val="DCDCAA"/>
                </a:solidFill>
                <a:latin typeface="Consolas" panose="020B0609020204030204" pitchFamily="49" charset="0"/>
              </a:rPr>
              <a:t>show</a:t>
            </a:r>
            <a:r>
              <a:rPr lang="en-US" sz="2000">
                <a:solidFill>
                  <a:srgbClr val="CCCCCC"/>
                </a:solidFill>
                <a:latin typeface="Consolas" panose="020B0609020204030204" pitchFamily="49" charset="0"/>
              </a:rPr>
              <a:t>()</a:t>
            </a:r>
          </a:p>
          <a:p>
            <a:pPr marL="0" indent="0">
              <a:buFont typeface="Arial" panose="020B0604020202020204" pitchFamily="34" charset="0"/>
              <a:buNone/>
            </a:pPr>
            <a:endParaRPr lang="en-US" sz="2000">
              <a:solidFill>
                <a:srgbClr val="CCCCCC"/>
              </a:solidFill>
              <a:latin typeface="Consolas" panose="020B0609020204030204" pitchFamily="49" charset="0"/>
            </a:endParaRPr>
          </a:p>
          <a:p>
            <a:endParaRPr lang="en-US" dirty="0"/>
          </a:p>
        </p:txBody>
      </p:sp>
    </p:spTree>
    <p:extLst>
      <p:ext uri="{BB962C8B-B14F-4D97-AF65-F5344CB8AC3E}">
        <p14:creationId xmlns:p14="http://schemas.microsoft.com/office/powerpoint/2010/main" val="4493708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39D93A-E080-30A7-199D-B7E7D01697C3}"/>
              </a:ext>
            </a:extLst>
          </p:cNvPr>
          <p:cNvSpPr>
            <a:spLocks noGrp="1"/>
          </p:cNvSpPr>
          <p:nvPr>
            <p:ph type="title"/>
          </p:nvPr>
        </p:nvSpPr>
        <p:spPr>
          <a:xfrm>
            <a:off x="841248" y="548640"/>
            <a:ext cx="3600860" cy="5431536"/>
          </a:xfrm>
        </p:spPr>
        <p:txBody>
          <a:bodyPr>
            <a:normAutofit/>
          </a:bodyPr>
          <a:lstStyle/>
          <a:p>
            <a:r>
              <a:rPr lang="en-US" sz="5400"/>
              <a:t>Activity</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D0D1658-D77F-8FEE-20AA-0E38D87F1DF6}"/>
              </a:ext>
            </a:extLst>
          </p:cNvPr>
          <p:cNvSpPr>
            <a:spLocks noGrp="1"/>
          </p:cNvSpPr>
          <p:nvPr>
            <p:ph idx="1"/>
          </p:nvPr>
        </p:nvSpPr>
        <p:spPr>
          <a:xfrm>
            <a:off x="5126418" y="552091"/>
            <a:ext cx="6224335" cy="5431536"/>
          </a:xfrm>
        </p:spPr>
        <p:txBody>
          <a:bodyPr anchor="ctr">
            <a:normAutofit/>
          </a:bodyPr>
          <a:lstStyle/>
          <a:p>
            <a:endParaRPr lang="en-US" sz="3200" dirty="0"/>
          </a:p>
          <a:p>
            <a:r>
              <a:rPr lang="en-US" sz="3200" dirty="0"/>
              <a:t>Every group has a pair of images</a:t>
            </a:r>
          </a:p>
          <a:p>
            <a:r>
              <a:rPr lang="en-US" sz="3200" dirty="0"/>
              <a:t>Each person needs to deploy </a:t>
            </a:r>
            <a:r>
              <a:rPr lang="en-US" sz="3200" dirty="0" err="1"/>
              <a:t>LightGlue</a:t>
            </a:r>
            <a:r>
              <a:rPr lang="en-US" sz="3200" dirty="0"/>
              <a:t> on their computer and show both the </a:t>
            </a:r>
            <a:r>
              <a:rPr lang="en-US" sz="3200" dirty="0" err="1"/>
              <a:t>keypoints</a:t>
            </a:r>
            <a:r>
              <a:rPr lang="en-US" sz="3200" dirty="0"/>
              <a:t> and the matches. Also, the matches need to have their name as a text using viz2d</a:t>
            </a:r>
          </a:p>
          <a:p>
            <a:endParaRPr lang="en-US" sz="2200" dirty="0"/>
          </a:p>
        </p:txBody>
      </p:sp>
    </p:spTree>
    <p:extLst>
      <p:ext uri="{BB962C8B-B14F-4D97-AF65-F5344CB8AC3E}">
        <p14:creationId xmlns:p14="http://schemas.microsoft.com/office/powerpoint/2010/main" val="2415775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5B0E39-DC38-055C-359A-95105DA0B767}"/>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kern="1200">
                <a:solidFill>
                  <a:schemeClr val="tx1"/>
                </a:solidFill>
                <a:latin typeface="+mj-lt"/>
                <a:ea typeface="+mj-ea"/>
                <a:cs typeface="+mj-cs"/>
              </a:rPr>
              <a:t>Images</a:t>
            </a:r>
          </a:p>
        </p:txBody>
      </p:sp>
      <p:sp>
        <p:nvSpPr>
          <p:cNvPr id="3" name="Content Placeholder 2">
            <a:extLst>
              <a:ext uri="{FF2B5EF4-FFF2-40B4-BE49-F238E27FC236}">
                <a16:creationId xmlns:a16="http://schemas.microsoft.com/office/drawing/2014/main" id="{704327E6-6C91-CDA4-6184-F8E96713481B}"/>
              </a:ext>
            </a:extLst>
          </p:cNvPr>
          <p:cNvSpPr>
            <a:spLocks noGrp="1"/>
          </p:cNvSpPr>
          <p:nvPr>
            <p:ph idx="1"/>
          </p:nvPr>
        </p:nvSpPr>
        <p:spPr>
          <a:xfrm>
            <a:off x="638881" y="1809541"/>
            <a:ext cx="10909643" cy="687406"/>
          </a:xfrm>
        </p:spPr>
        <p:txBody>
          <a:bodyPr vert="horz" lIns="91440" tIns="45720" rIns="91440" bIns="45720" rtlCol="0" anchor="ctr">
            <a:normAutofit/>
          </a:bodyPr>
          <a:lstStyle/>
          <a:p>
            <a:pPr marL="0" indent="0" algn="ctr">
              <a:buNone/>
            </a:pPr>
            <a:r>
              <a:rPr lang="en-US" sz="2400" kern="1200">
                <a:solidFill>
                  <a:schemeClr val="tx1"/>
                </a:solidFill>
                <a:latin typeface="+mn-lt"/>
                <a:ea typeface="+mn-ea"/>
                <a:cs typeface="+mn-cs"/>
              </a:rPr>
              <a:t>https://github.com/FranckSomarriba/FeatureMatchingClass</a:t>
            </a:r>
          </a:p>
        </p:txBody>
      </p:sp>
      <p:sp>
        <p:nvSpPr>
          <p:cNvPr id="12"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934603E-8939-769C-AE92-9D2AEF56B6E7}"/>
              </a:ext>
            </a:extLst>
          </p:cNvPr>
          <p:cNvPicPr>
            <a:picLocks noChangeAspect="1"/>
          </p:cNvPicPr>
          <p:nvPr/>
        </p:nvPicPr>
        <p:blipFill>
          <a:blip r:embed="rId2"/>
          <a:stretch>
            <a:fillRect/>
          </a:stretch>
        </p:blipFill>
        <p:spPr>
          <a:xfrm>
            <a:off x="320040" y="3271761"/>
            <a:ext cx="11548872" cy="2309774"/>
          </a:xfrm>
          <a:prstGeom prst="rect">
            <a:avLst/>
          </a:prstGeom>
        </p:spPr>
      </p:pic>
    </p:spTree>
    <p:extLst>
      <p:ext uri="{BB962C8B-B14F-4D97-AF65-F5344CB8AC3E}">
        <p14:creationId xmlns:p14="http://schemas.microsoft.com/office/powerpoint/2010/main" val="38325133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3EBF32-DB3A-485D-7A34-342A62820D0E}"/>
              </a:ext>
            </a:extLst>
          </p:cNvPr>
          <p:cNvSpPr>
            <a:spLocks noGrp="1"/>
          </p:cNvSpPr>
          <p:nvPr>
            <p:ph type="title"/>
          </p:nvPr>
        </p:nvSpPr>
        <p:spPr>
          <a:xfrm>
            <a:off x="686834" y="1153572"/>
            <a:ext cx="3200400" cy="4461163"/>
          </a:xfrm>
        </p:spPr>
        <p:txBody>
          <a:bodyPr>
            <a:normAutofit/>
          </a:bodyPr>
          <a:lstStyle/>
          <a:p>
            <a:r>
              <a:rPr lang="en-US">
                <a:solidFill>
                  <a:srgbClr val="FFFFFF"/>
                </a:solidFill>
              </a:rPr>
              <a:t>References</a:t>
            </a:r>
          </a:p>
        </p:txBody>
      </p:sp>
      <p:sp>
        <p:nvSpPr>
          <p:cNvPr id="15" name="Arc 14">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FC58071-6EDE-9506-F44B-0B0FD298C25D}"/>
              </a:ext>
            </a:extLst>
          </p:cNvPr>
          <p:cNvSpPr>
            <a:spLocks noGrp="1"/>
          </p:cNvSpPr>
          <p:nvPr>
            <p:ph idx="1"/>
          </p:nvPr>
        </p:nvSpPr>
        <p:spPr>
          <a:xfrm>
            <a:off x="4447308" y="591344"/>
            <a:ext cx="6906491" cy="5585619"/>
          </a:xfrm>
        </p:spPr>
        <p:txBody>
          <a:bodyPr anchor="ctr">
            <a:normAutofit/>
          </a:bodyPr>
          <a:lstStyle/>
          <a:p>
            <a:r>
              <a:rPr lang="en-US" sz="1300"/>
              <a:t>Tyagi, D. (2019, January 3). </a:t>
            </a:r>
            <a:r>
              <a:rPr lang="en-US" sz="1300" i="1"/>
              <a:t>Introduction To Feature Detection And Matching. </a:t>
            </a:r>
            <a:r>
              <a:rPr lang="en-US" sz="1300"/>
              <a:t>Medium.</a:t>
            </a:r>
          </a:p>
          <a:p>
            <a:r>
              <a:rPr lang="en-US" sz="1300" i="1"/>
              <a:t>The Computer Vision Pipeline, Part 4: feature extraction. </a:t>
            </a:r>
            <a:r>
              <a:rPr lang="en-US" sz="1300"/>
              <a:t>(2019, July 21). Manning. URL: https://freecontent.manning.com/the-computer-vision-pipeline-part-4-feature-extraction/.</a:t>
            </a:r>
          </a:p>
          <a:p>
            <a:r>
              <a:rPr lang="en-US" sz="1300"/>
              <a:t>Lowe, G. (2004, November). </a:t>
            </a:r>
            <a:r>
              <a:rPr lang="en-US" sz="1300" i="1"/>
              <a:t>Distinctive Image Features from Scale-Invariant Keypoints. </a:t>
            </a:r>
            <a:r>
              <a:rPr lang="it-IT" sz="1300"/>
              <a:t>DOI:10.1023/B:VISI.0000029664.99615.94.</a:t>
            </a:r>
          </a:p>
          <a:p>
            <a:r>
              <a:rPr lang="it-IT" sz="1300">
                <a:effectLst/>
              </a:rPr>
              <a:t>Sarlin, P., DeTone</a:t>
            </a:r>
            <a:r>
              <a:rPr lang="it-IT" sz="1300"/>
              <a:t>, D., Malisiewicz, T., Rabinovich, A., (2019, November 26). </a:t>
            </a:r>
            <a:r>
              <a:rPr lang="en-US" sz="1300" i="1" err="1"/>
              <a:t>SuperGlue</a:t>
            </a:r>
            <a:r>
              <a:rPr lang="en-US" sz="1300" i="1"/>
              <a:t>: Learning Feature Matching with Graph Neural Networks</a:t>
            </a:r>
            <a:r>
              <a:rPr lang="en-US" sz="1300"/>
              <a:t>. arXiv.org. https://arxiv.org/abs/1911.11763</a:t>
            </a:r>
            <a:endParaRPr lang="en-US" sz="1300" i="1">
              <a:effectLst/>
            </a:endParaRPr>
          </a:p>
          <a:p>
            <a:r>
              <a:rPr lang="en-US" sz="1300" err="1">
                <a:effectLst/>
              </a:rPr>
              <a:t>DeTone</a:t>
            </a:r>
            <a:r>
              <a:rPr lang="en-US" sz="1300">
                <a:effectLst/>
              </a:rPr>
              <a:t>, D., Malisiewicz, T., &amp; Rabinovich, A. (2018, April 19). </a:t>
            </a:r>
            <a:r>
              <a:rPr lang="en-US" sz="1300" i="1">
                <a:effectLst/>
              </a:rPr>
              <a:t>SuperPoint: Self-supervised interest point detection and description</a:t>
            </a:r>
            <a:r>
              <a:rPr lang="en-US" sz="1300">
                <a:effectLst/>
              </a:rPr>
              <a:t>. arXiv.org. https://arxiv.org/abs/1712.07629v4</a:t>
            </a:r>
          </a:p>
          <a:p>
            <a:r>
              <a:rPr lang="en-US" sz="1300" err="1"/>
              <a:t>Lindenberger</a:t>
            </a:r>
            <a:r>
              <a:rPr lang="en-US" sz="1300"/>
              <a:t>, P., </a:t>
            </a:r>
            <a:r>
              <a:rPr lang="en-US" sz="1300" err="1"/>
              <a:t>Sarlin</a:t>
            </a:r>
            <a:r>
              <a:rPr lang="en-US" sz="1300"/>
              <a:t>, P., </a:t>
            </a:r>
            <a:r>
              <a:rPr lang="en-US" sz="1300" err="1"/>
              <a:t>Pollefeys</a:t>
            </a:r>
            <a:r>
              <a:rPr lang="en-US" sz="1300"/>
              <a:t>, M., (2023, June 23). </a:t>
            </a:r>
            <a:r>
              <a:rPr lang="en-US" sz="1300" i="1" err="1"/>
              <a:t>LightGlue</a:t>
            </a:r>
            <a:r>
              <a:rPr lang="en-US" sz="1300" i="1"/>
              <a:t>: Local Feature Matching at Light Speed</a:t>
            </a:r>
            <a:r>
              <a:rPr lang="en-US" sz="1300"/>
              <a:t>. arXiv.org. https://arxiv.org/abs/2306.13643</a:t>
            </a:r>
            <a:endParaRPr lang="en-US" sz="1300" i="1">
              <a:effectLst/>
            </a:endParaRPr>
          </a:p>
          <a:p>
            <a:r>
              <a:rPr lang="en-US" sz="1300" i="1">
                <a:effectLst/>
              </a:rPr>
              <a:t>Feature Matching in Computer Vision: Techniques and Applications. </a:t>
            </a:r>
            <a:r>
              <a:rPr lang="en-US" sz="1300">
                <a:effectLst/>
              </a:rPr>
              <a:t>(2024, July 30). GeeksforGeeks. URL: https://www.geeksforgeeks.org/feature-matching-in-computer-vision-techniques-and-applications/</a:t>
            </a:r>
          </a:p>
          <a:p>
            <a:r>
              <a:rPr lang="en-US" sz="1300" i="1">
                <a:effectLst/>
              </a:rPr>
              <a:t>St. Francis Xavier College Church is a photograph by Joe Kopp which was uploaded on February 8th, 2019. (slu1)</a:t>
            </a:r>
          </a:p>
          <a:p>
            <a:r>
              <a:rPr lang="en-US" sz="1300" i="1">
                <a:effectLst/>
              </a:rPr>
              <a:t>Photo of Saint Francis Xavier Church at Saint Louis University. Posted by Mark S. Abeln at 8/25/2005. (slu2)</a:t>
            </a:r>
          </a:p>
        </p:txBody>
      </p:sp>
    </p:spTree>
    <p:extLst>
      <p:ext uri="{BB962C8B-B14F-4D97-AF65-F5344CB8AC3E}">
        <p14:creationId xmlns:p14="http://schemas.microsoft.com/office/powerpoint/2010/main" val="4251892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BA15C45-A77D-A6EF-5662-2921E76002B5}"/>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t>Feature Matching Pillars</a:t>
            </a:r>
            <a:endParaRPr lang="en-US" dirty="0"/>
          </a:p>
        </p:txBody>
      </p:sp>
      <p:graphicFrame>
        <p:nvGraphicFramePr>
          <p:cNvPr id="5" name="Content Placeholder 2">
            <a:extLst>
              <a:ext uri="{FF2B5EF4-FFF2-40B4-BE49-F238E27FC236}">
                <a16:creationId xmlns:a16="http://schemas.microsoft.com/office/drawing/2014/main" id="{8137C1D9-7CE3-3518-8C27-9C15BED3719F}"/>
              </a:ext>
            </a:extLst>
          </p:cNvPr>
          <p:cNvGraphicFramePr>
            <a:graphicFrameLocks/>
          </p:cNvGraphicFramePr>
          <p:nvPr>
            <p:extLst>
              <p:ext uri="{D42A27DB-BD31-4B8C-83A1-F6EECF244321}">
                <p14:modId xmlns:p14="http://schemas.microsoft.com/office/powerpoint/2010/main" val="320610820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5943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E7922-BA0A-2B57-9212-D3FD6B2C124C}"/>
              </a:ext>
            </a:extLst>
          </p:cNvPr>
          <p:cNvSpPr>
            <a:spLocks noGrp="1"/>
          </p:cNvSpPr>
          <p:nvPr>
            <p:ph type="title"/>
          </p:nvPr>
        </p:nvSpPr>
        <p:spPr/>
        <p:txBody>
          <a:bodyPr/>
          <a:lstStyle/>
          <a:p>
            <a:r>
              <a:rPr lang="en-US" dirty="0"/>
              <a:t>Features – Deep Learning</a:t>
            </a:r>
          </a:p>
        </p:txBody>
      </p:sp>
      <p:sp>
        <p:nvSpPr>
          <p:cNvPr id="3" name="Content Placeholder 2">
            <a:extLst>
              <a:ext uri="{FF2B5EF4-FFF2-40B4-BE49-F238E27FC236}">
                <a16:creationId xmlns:a16="http://schemas.microsoft.com/office/drawing/2014/main" id="{51BD1699-C431-E7EF-2B05-159A5BDC90EE}"/>
              </a:ext>
            </a:extLst>
          </p:cNvPr>
          <p:cNvSpPr>
            <a:spLocks noGrp="1"/>
          </p:cNvSpPr>
          <p:nvPr>
            <p:ph idx="1"/>
          </p:nvPr>
        </p:nvSpPr>
        <p:spPr/>
        <p:txBody>
          <a:bodyPr>
            <a:normAutofit/>
          </a:bodyPr>
          <a:lstStyle/>
          <a:p>
            <a:r>
              <a:rPr lang="en-US" dirty="0"/>
              <a:t>In DL, </a:t>
            </a:r>
            <a:r>
              <a:rPr lang="en-US" b="1" dirty="0"/>
              <a:t>Features</a:t>
            </a:r>
            <a:r>
              <a:rPr lang="en-US" dirty="0"/>
              <a:t> refer to the high-level patterns or representations that a model learns automatically from raw data. These could be edges, textures, shapes, or more abstract patterns depending on the layer of the network. For example, early layers of a CNN might detect simple edges, while deeper layers recognize complex objects or scenes.</a:t>
            </a:r>
          </a:p>
        </p:txBody>
      </p:sp>
      <p:pic>
        <p:nvPicPr>
          <p:cNvPr id="4" name="Picture 3">
            <a:extLst>
              <a:ext uri="{FF2B5EF4-FFF2-40B4-BE49-F238E27FC236}">
                <a16:creationId xmlns:a16="http://schemas.microsoft.com/office/drawing/2014/main" id="{856EA7CB-AEB6-3D3F-9217-CCEF3993208A}"/>
              </a:ext>
            </a:extLst>
          </p:cNvPr>
          <p:cNvPicPr>
            <a:picLocks noChangeAspect="1"/>
          </p:cNvPicPr>
          <p:nvPr/>
        </p:nvPicPr>
        <p:blipFill rotWithShape="1">
          <a:blip r:embed="rId2"/>
          <a:srcRect r="62727"/>
          <a:stretch/>
        </p:blipFill>
        <p:spPr>
          <a:xfrm>
            <a:off x="1390072" y="4228683"/>
            <a:ext cx="2840182" cy="2476500"/>
          </a:xfrm>
          <a:prstGeom prst="rect">
            <a:avLst/>
          </a:prstGeom>
        </p:spPr>
      </p:pic>
      <p:pic>
        <p:nvPicPr>
          <p:cNvPr id="6" name="Picture 5">
            <a:extLst>
              <a:ext uri="{FF2B5EF4-FFF2-40B4-BE49-F238E27FC236}">
                <a16:creationId xmlns:a16="http://schemas.microsoft.com/office/drawing/2014/main" id="{73719A6A-1FC3-2FEE-E28E-0CFD19CDA4AE}"/>
              </a:ext>
            </a:extLst>
          </p:cNvPr>
          <p:cNvPicPr>
            <a:picLocks noChangeAspect="1"/>
          </p:cNvPicPr>
          <p:nvPr/>
        </p:nvPicPr>
        <p:blipFill rotWithShape="1">
          <a:blip r:embed="rId3"/>
          <a:srcRect l="32029" r="25916"/>
          <a:stretch/>
        </p:blipFill>
        <p:spPr>
          <a:xfrm>
            <a:off x="4351718" y="4739842"/>
            <a:ext cx="3413760" cy="1753033"/>
          </a:xfrm>
          <a:prstGeom prst="rect">
            <a:avLst/>
          </a:prstGeom>
        </p:spPr>
      </p:pic>
      <p:pic>
        <p:nvPicPr>
          <p:cNvPr id="5" name="Picture 4">
            <a:extLst>
              <a:ext uri="{FF2B5EF4-FFF2-40B4-BE49-F238E27FC236}">
                <a16:creationId xmlns:a16="http://schemas.microsoft.com/office/drawing/2014/main" id="{3B863C7B-411B-0C48-9BE4-D60B9054F7CA}"/>
              </a:ext>
            </a:extLst>
          </p:cNvPr>
          <p:cNvPicPr>
            <a:picLocks noChangeAspect="1"/>
          </p:cNvPicPr>
          <p:nvPr/>
        </p:nvPicPr>
        <p:blipFill rotWithShape="1">
          <a:blip r:embed="rId2"/>
          <a:srcRect l="58061"/>
          <a:stretch/>
        </p:blipFill>
        <p:spPr>
          <a:xfrm>
            <a:off x="7961748" y="4228683"/>
            <a:ext cx="3195782" cy="2476500"/>
          </a:xfrm>
          <a:prstGeom prst="rect">
            <a:avLst/>
          </a:prstGeom>
        </p:spPr>
      </p:pic>
    </p:spTree>
    <p:extLst>
      <p:ext uri="{BB962C8B-B14F-4D97-AF65-F5344CB8AC3E}">
        <p14:creationId xmlns:p14="http://schemas.microsoft.com/office/powerpoint/2010/main" val="454960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C5255-79A6-BB4B-C543-EC8F1937E9BA}"/>
              </a:ext>
            </a:extLst>
          </p:cNvPr>
          <p:cNvSpPr>
            <a:spLocks noGrp="1"/>
          </p:cNvSpPr>
          <p:nvPr>
            <p:ph type="title"/>
          </p:nvPr>
        </p:nvSpPr>
        <p:spPr/>
        <p:txBody>
          <a:bodyPr/>
          <a:lstStyle/>
          <a:p>
            <a:r>
              <a:rPr lang="en-US" dirty="0"/>
              <a:t>Point Feature – Computer Vision</a:t>
            </a:r>
          </a:p>
        </p:txBody>
      </p:sp>
      <p:sp>
        <p:nvSpPr>
          <p:cNvPr id="3" name="Content Placeholder 2">
            <a:extLst>
              <a:ext uri="{FF2B5EF4-FFF2-40B4-BE49-F238E27FC236}">
                <a16:creationId xmlns:a16="http://schemas.microsoft.com/office/drawing/2014/main" id="{D33085EB-F7E8-2A45-E008-F373E41E20D2}"/>
              </a:ext>
            </a:extLst>
          </p:cNvPr>
          <p:cNvSpPr>
            <a:spLocks noGrp="1"/>
          </p:cNvSpPr>
          <p:nvPr>
            <p:ph idx="1"/>
          </p:nvPr>
        </p:nvSpPr>
        <p:spPr>
          <a:xfrm>
            <a:off x="838200" y="1455511"/>
            <a:ext cx="10515600" cy="3225346"/>
          </a:xfrm>
        </p:spPr>
        <p:txBody>
          <a:bodyPr>
            <a:normAutofit/>
          </a:bodyPr>
          <a:lstStyle/>
          <a:p>
            <a:pPr marL="0" indent="0">
              <a:buNone/>
            </a:pPr>
            <a:r>
              <a:rPr lang="en-US" b="1" dirty="0"/>
              <a:t>Point Features </a:t>
            </a:r>
            <a:r>
              <a:rPr lang="en-US" dirty="0"/>
              <a:t>in computer vision refer to specific, distinguishable points in an image, such as corners or blobs, used in tasks like feature matching or object tracking. These are typically manually detected using algorithms like SIFT, SURF, or ORB, and are key in estimating image correspondences, especially in 3D vision tasks.</a:t>
            </a:r>
          </a:p>
        </p:txBody>
      </p:sp>
      <p:pic>
        <p:nvPicPr>
          <p:cNvPr id="1026" name="Picture 2">
            <a:extLst>
              <a:ext uri="{FF2B5EF4-FFF2-40B4-BE49-F238E27FC236}">
                <a16:creationId xmlns:a16="http://schemas.microsoft.com/office/drawing/2014/main" id="{E102C92B-3F04-CE4D-0CED-178C954C373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59" t="7317" r="3758" b="11758"/>
          <a:stretch/>
        </p:blipFill>
        <p:spPr bwMode="auto">
          <a:xfrm>
            <a:off x="3128818" y="3491798"/>
            <a:ext cx="5500255" cy="315838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C46752C-BDC4-BBFF-871A-F56E2E7FE18B}"/>
              </a:ext>
            </a:extLst>
          </p:cNvPr>
          <p:cNvSpPr/>
          <p:nvPr/>
        </p:nvSpPr>
        <p:spPr>
          <a:xfrm>
            <a:off x="5504873" y="3422893"/>
            <a:ext cx="748146" cy="32272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0692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96C1D2-0325-0679-3E7F-D50394745665}"/>
              </a:ext>
            </a:extLst>
          </p:cNvPr>
          <p:cNvSpPr>
            <a:spLocks noGrp="1"/>
          </p:cNvSpPr>
          <p:nvPr>
            <p:ph type="title"/>
          </p:nvPr>
        </p:nvSpPr>
        <p:spPr>
          <a:xfrm>
            <a:off x="635000" y="640823"/>
            <a:ext cx="3418659" cy="5583148"/>
          </a:xfrm>
        </p:spPr>
        <p:txBody>
          <a:bodyPr anchor="ctr">
            <a:normAutofit/>
          </a:bodyPr>
          <a:lstStyle/>
          <a:p>
            <a:r>
              <a:rPr lang="en-US" sz="5400"/>
              <a:t>Features</a:t>
            </a:r>
          </a:p>
        </p:txBody>
      </p:sp>
      <p:sp>
        <p:nvSpPr>
          <p:cNvPr id="11"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86532468-A5D2-8FA8-EF7F-43D7C84E7632}"/>
              </a:ext>
            </a:extLst>
          </p:cNvPr>
          <p:cNvGraphicFramePr>
            <a:graphicFrameLocks noGrp="1"/>
          </p:cNvGraphicFramePr>
          <p:nvPr>
            <p:ph idx="1"/>
            <p:extLst>
              <p:ext uri="{D42A27DB-BD31-4B8C-83A1-F6EECF244321}">
                <p14:modId xmlns:p14="http://schemas.microsoft.com/office/powerpoint/2010/main" val="3731504536"/>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33587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C5255-79A6-BB4B-C543-EC8F1937E9BA}"/>
              </a:ext>
            </a:extLst>
          </p:cNvPr>
          <p:cNvSpPr>
            <a:spLocks noGrp="1"/>
          </p:cNvSpPr>
          <p:nvPr>
            <p:ph type="title"/>
          </p:nvPr>
        </p:nvSpPr>
        <p:spPr/>
        <p:txBody>
          <a:bodyPr/>
          <a:lstStyle/>
          <a:p>
            <a:r>
              <a:rPr lang="en-US" dirty="0"/>
              <a:t>Feature Detection and Feature Description</a:t>
            </a:r>
          </a:p>
        </p:txBody>
      </p:sp>
      <p:sp>
        <p:nvSpPr>
          <p:cNvPr id="3" name="Content Placeholder 2">
            <a:extLst>
              <a:ext uri="{FF2B5EF4-FFF2-40B4-BE49-F238E27FC236}">
                <a16:creationId xmlns:a16="http://schemas.microsoft.com/office/drawing/2014/main" id="{D33085EB-F7E8-2A45-E008-F373E41E20D2}"/>
              </a:ext>
            </a:extLst>
          </p:cNvPr>
          <p:cNvSpPr>
            <a:spLocks noGrp="1"/>
          </p:cNvSpPr>
          <p:nvPr>
            <p:ph idx="1"/>
          </p:nvPr>
        </p:nvSpPr>
        <p:spPr>
          <a:xfrm>
            <a:off x="838200" y="1455511"/>
            <a:ext cx="10515600" cy="1148051"/>
          </a:xfrm>
        </p:spPr>
        <p:txBody>
          <a:bodyPr>
            <a:normAutofit/>
          </a:bodyPr>
          <a:lstStyle/>
          <a:p>
            <a:pPr marL="0" lvl="1" indent="0">
              <a:buNone/>
            </a:pPr>
            <a:r>
              <a:rPr lang="en-US" dirty="0"/>
              <a:t>Some common algorithms are </a:t>
            </a:r>
            <a:r>
              <a:rPr lang="en-US" b="1" dirty="0"/>
              <a:t>SURF</a:t>
            </a:r>
            <a:r>
              <a:rPr lang="en-US" dirty="0"/>
              <a:t> (Speeded-Up Robust Features), </a:t>
            </a:r>
            <a:r>
              <a:rPr lang="en-US" b="1" dirty="0"/>
              <a:t>FAST</a:t>
            </a:r>
            <a:r>
              <a:rPr lang="en-US" dirty="0"/>
              <a:t> (Features from Accelerated Segment Test), </a:t>
            </a:r>
            <a:r>
              <a:rPr lang="en-US" b="1" dirty="0"/>
              <a:t>ORB </a:t>
            </a:r>
            <a:r>
              <a:rPr lang="en-US" dirty="0"/>
              <a:t>(Oriented FAST and Rotated BRIEF), and </a:t>
            </a:r>
            <a:r>
              <a:rPr lang="en-US" b="1" dirty="0"/>
              <a:t>SIFT.</a:t>
            </a:r>
          </a:p>
          <a:p>
            <a:pPr marL="0" lvl="1"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573367A3-2CD4-27E0-717C-EED4CCD5C15E}"/>
              </a:ext>
            </a:extLst>
          </p:cNvPr>
          <p:cNvPicPr>
            <a:picLocks noChangeAspect="1"/>
          </p:cNvPicPr>
          <p:nvPr/>
        </p:nvPicPr>
        <p:blipFill>
          <a:blip r:embed="rId3"/>
          <a:stretch>
            <a:fillRect/>
          </a:stretch>
        </p:blipFill>
        <p:spPr>
          <a:xfrm>
            <a:off x="905164" y="4524523"/>
            <a:ext cx="4454672" cy="2084732"/>
          </a:xfrm>
          <a:prstGeom prst="rect">
            <a:avLst/>
          </a:prstGeom>
        </p:spPr>
      </p:pic>
      <p:pic>
        <p:nvPicPr>
          <p:cNvPr id="8" name="Picture 7">
            <a:extLst>
              <a:ext uri="{FF2B5EF4-FFF2-40B4-BE49-F238E27FC236}">
                <a16:creationId xmlns:a16="http://schemas.microsoft.com/office/drawing/2014/main" id="{1BE42D53-5821-6D87-E0CD-724E102E87D9}"/>
              </a:ext>
            </a:extLst>
          </p:cNvPr>
          <p:cNvPicPr>
            <a:picLocks noChangeAspect="1"/>
          </p:cNvPicPr>
          <p:nvPr/>
        </p:nvPicPr>
        <p:blipFill>
          <a:blip r:embed="rId4"/>
          <a:stretch>
            <a:fillRect/>
          </a:stretch>
        </p:blipFill>
        <p:spPr>
          <a:xfrm>
            <a:off x="7509165" y="2393292"/>
            <a:ext cx="4549263" cy="4099583"/>
          </a:xfrm>
          <a:prstGeom prst="rect">
            <a:avLst/>
          </a:prstGeom>
        </p:spPr>
      </p:pic>
      <p:sp>
        <p:nvSpPr>
          <p:cNvPr id="9" name="Content Placeholder 2">
            <a:extLst>
              <a:ext uri="{FF2B5EF4-FFF2-40B4-BE49-F238E27FC236}">
                <a16:creationId xmlns:a16="http://schemas.microsoft.com/office/drawing/2014/main" id="{9621B199-B889-0771-731A-084EB07BF5ED}"/>
              </a:ext>
            </a:extLst>
          </p:cNvPr>
          <p:cNvSpPr txBox="1">
            <a:spLocks/>
          </p:cNvSpPr>
          <p:nvPr/>
        </p:nvSpPr>
        <p:spPr>
          <a:xfrm>
            <a:off x="838201" y="2304675"/>
            <a:ext cx="6344652" cy="22198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SIFT (Scale-Invariant Feature Transform)</a:t>
            </a:r>
          </a:p>
          <a:p>
            <a:pPr lvl="1"/>
            <a:r>
              <a:rPr lang="en-US" dirty="0"/>
              <a:t>It finds keypoint at different scales and orientations and creates rotation-invariant </a:t>
            </a:r>
            <a:r>
              <a:rPr lang="en-US" b="1" dirty="0"/>
              <a:t>descriptors</a:t>
            </a:r>
            <a:r>
              <a:rPr lang="en-US" dirty="0"/>
              <a:t>. Each key keypoint is described by a 128-dimensional vector, which captures the magnitude and direction.</a:t>
            </a:r>
          </a:p>
        </p:txBody>
      </p:sp>
    </p:spTree>
    <p:extLst>
      <p:ext uri="{BB962C8B-B14F-4D97-AF65-F5344CB8AC3E}">
        <p14:creationId xmlns:p14="http://schemas.microsoft.com/office/powerpoint/2010/main" val="373692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4435A9-7A36-AA1A-B4D1-7FEF05E339DC}"/>
              </a:ext>
            </a:extLst>
          </p:cNvPr>
          <p:cNvSpPr>
            <a:spLocks noGrp="1"/>
          </p:cNvSpPr>
          <p:nvPr>
            <p:ph type="title"/>
          </p:nvPr>
        </p:nvSpPr>
        <p:spPr>
          <a:xfrm>
            <a:off x="838200" y="365125"/>
            <a:ext cx="10515600" cy="1325563"/>
          </a:xfrm>
        </p:spPr>
        <p:txBody>
          <a:bodyPr>
            <a:normAutofit/>
          </a:bodyPr>
          <a:lstStyle/>
          <a:p>
            <a:r>
              <a:rPr lang="en-US" sz="5400"/>
              <a:t>Feature Matching</a:t>
            </a:r>
          </a:p>
        </p:txBody>
      </p:sp>
      <p:sp>
        <p:nvSpPr>
          <p:cNvPr id="13"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854C9FA-4620-43A9-4045-631233511BD1}"/>
              </a:ext>
            </a:extLst>
          </p:cNvPr>
          <p:cNvSpPr>
            <a:spLocks noGrp="1"/>
          </p:cNvSpPr>
          <p:nvPr>
            <p:ph idx="1"/>
          </p:nvPr>
        </p:nvSpPr>
        <p:spPr>
          <a:xfrm>
            <a:off x="838200" y="1929384"/>
            <a:ext cx="10515600" cy="4251960"/>
          </a:xfrm>
        </p:spPr>
        <p:txBody>
          <a:bodyPr>
            <a:normAutofit/>
          </a:bodyPr>
          <a:lstStyle/>
          <a:p>
            <a:pPr marL="342900" lvl="1" indent="-342900"/>
            <a:r>
              <a:rPr lang="en-US" sz="2200" b="1" dirty="0"/>
              <a:t>Brute-Force Matcher</a:t>
            </a:r>
            <a:r>
              <a:rPr lang="en-US" sz="2200" dirty="0"/>
              <a:t>: It compares each descriptor from one image against every descriptor from the other image.</a:t>
            </a:r>
          </a:p>
          <a:p>
            <a:pPr marL="0" lvl="1" indent="0">
              <a:buNone/>
            </a:pPr>
            <a:endParaRPr lang="en-US" sz="2200" dirty="0"/>
          </a:p>
          <a:p>
            <a:pPr marL="342900" lvl="1" indent="-342900"/>
            <a:r>
              <a:rPr lang="en-US" sz="2200" b="1" dirty="0"/>
              <a:t>K-Nearest Neighbor (KNN) Matching</a:t>
            </a:r>
            <a:r>
              <a:rPr lang="en-US" sz="2200" dirty="0"/>
              <a:t>: Finds the K nearest descriptors for each key point based on distance.</a:t>
            </a:r>
          </a:p>
          <a:p>
            <a:pPr marL="0" lvl="1" indent="0">
              <a:buNone/>
            </a:pPr>
            <a:endParaRPr lang="en-US" sz="2200" dirty="0"/>
          </a:p>
          <a:p>
            <a:pPr marL="342900" lvl="1" indent="-342900"/>
            <a:r>
              <a:rPr lang="en-US" sz="2200" b="1" dirty="0"/>
              <a:t>RANSAC (Random Sample Consensus)</a:t>
            </a:r>
            <a:r>
              <a:rPr lang="en-US" sz="2200" dirty="0"/>
              <a:t>:</a:t>
            </a:r>
            <a:r>
              <a:rPr lang="en-US" sz="2200" b="1" dirty="0"/>
              <a:t> </a:t>
            </a:r>
            <a:r>
              <a:rPr lang="en-US" sz="2200" dirty="0"/>
              <a:t>It takes matches from other algorithms and makes sure they are good matches. It does this by randomly selecting a subset of the matches and evaluating if they fit within a specified threshold. Useful for image stitching and </a:t>
            </a:r>
            <a:r>
              <a:rPr lang="en-US" sz="2200" dirty="0" err="1"/>
              <a:t>homography</a:t>
            </a:r>
            <a:r>
              <a:rPr lang="en-US" sz="2200" dirty="0"/>
              <a:t>.</a:t>
            </a:r>
          </a:p>
          <a:p>
            <a:pPr lvl="1"/>
            <a:endParaRPr lang="en-US" sz="2200" dirty="0"/>
          </a:p>
        </p:txBody>
      </p:sp>
    </p:spTree>
    <p:extLst>
      <p:ext uri="{BB962C8B-B14F-4D97-AF65-F5344CB8AC3E}">
        <p14:creationId xmlns:p14="http://schemas.microsoft.com/office/powerpoint/2010/main" val="28904434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6113</TotalTime>
  <Words>2683</Words>
  <Application>Microsoft Office PowerPoint</Application>
  <PresentationFormat>Widescreen</PresentationFormat>
  <Paragraphs>267</Paragraphs>
  <Slides>38</Slides>
  <Notes>14</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Arial</vt:lpstr>
      <vt:lpstr>Calibri</vt:lpstr>
      <vt:lpstr>Calibri Light</vt:lpstr>
      <vt:lpstr>Cambria Math</vt:lpstr>
      <vt:lpstr>CMSY9</vt:lpstr>
      <vt:lpstr>Consolas</vt:lpstr>
      <vt:lpstr>NimbusRomNo9L-Regu</vt:lpstr>
      <vt:lpstr>Office Theme</vt:lpstr>
      <vt:lpstr>Before Class Work </vt:lpstr>
      <vt:lpstr>Feature Matching</vt:lpstr>
      <vt:lpstr>Topics</vt:lpstr>
      <vt:lpstr>PowerPoint Presentation</vt:lpstr>
      <vt:lpstr>Features – Deep Learning</vt:lpstr>
      <vt:lpstr>Point Feature – Computer Vision</vt:lpstr>
      <vt:lpstr>Features</vt:lpstr>
      <vt:lpstr>Feature Detection and Feature Description</vt:lpstr>
      <vt:lpstr>Feature Matching</vt:lpstr>
      <vt:lpstr>PowerPoint Presentation</vt:lpstr>
      <vt:lpstr>SuperPoint</vt:lpstr>
      <vt:lpstr>LightGlue</vt:lpstr>
      <vt:lpstr>LightGlue</vt:lpstr>
      <vt:lpstr>Superpoint</vt:lpstr>
      <vt:lpstr>Superpoint</vt:lpstr>
      <vt:lpstr>Superpoint</vt:lpstr>
      <vt:lpstr>Superpoint</vt:lpstr>
      <vt:lpstr>LightGlue</vt:lpstr>
      <vt:lpstr>LightGlue</vt:lpstr>
      <vt:lpstr>LightGlue</vt:lpstr>
      <vt:lpstr>PowerPoint Presentation</vt:lpstr>
      <vt:lpstr>LightGlue</vt:lpstr>
      <vt:lpstr>LightGlue – Confidence Calculation</vt:lpstr>
      <vt:lpstr>PowerPoint Presentation</vt:lpstr>
      <vt:lpstr>Clone LightGlue Repository</vt:lpstr>
      <vt:lpstr>Create Virtual environment</vt:lpstr>
      <vt:lpstr>Next Steps</vt:lpstr>
      <vt:lpstr>Import all Libraries</vt:lpstr>
      <vt:lpstr>Load SuperPoint and LightGlue</vt:lpstr>
      <vt:lpstr>Set image path and transform images</vt:lpstr>
      <vt:lpstr>Display Images</vt:lpstr>
      <vt:lpstr>Use SuperPoint</vt:lpstr>
      <vt:lpstr>Use LightGlue</vt:lpstr>
      <vt:lpstr>Visualize Keypoints</vt:lpstr>
      <vt:lpstr>Visualize Matches</vt:lpstr>
      <vt:lpstr>Activity</vt:lpstr>
      <vt:lpstr>Images</vt:lpstr>
      <vt:lpstr>References</vt:lpstr>
    </vt:vector>
  </TitlesOfParts>
  <Company>Merck KGaA Darmstadt Germany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Franck Somarriba</dc:creator>
  <cp:lastModifiedBy>Franck Somarriba</cp:lastModifiedBy>
  <cp:revision>50</cp:revision>
  <dcterms:created xsi:type="dcterms:W3CDTF">2024-09-15T02:35:02Z</dcterms:created>
  <dcterms:modified xsi:type="dcterms:W3CDTF">2024-10-15T21:59:04Z</dcterms:modified>
</cp:coreProperties>
</file>

<file path=docProps/thumbnail.jpeg>
</file>